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9" r:id="rId4"/>
    <p:sldId id="270" r:id="rId5"/>
    <p:sldId id="271" r:id="rId6"/>
    <p:sldId id="273" r:id="rId7"/>
    <p:sldId id="267" r:id="rId8"/>
    <p:sldId id="27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/>
    <p:restoredTop sz="94693"/>
  </p:normalViewPr>
  <p:slideViewPr>
    <p:cSldViewPr snapToGrid="0" snapToObjects="1">
      <p:cViewPr varScale="1">
        <p:scale>
          <a:sx n="100" d="100"/>
          <a:sy n="100" d="100"/>
        </p:scale>
        <p:origin x="122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1FC72-73A9-8A48-A994-5A5FCDC427F1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8636F-12F2-D743-9BCA-98B2BDFED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16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1FC72-73A9-8A48-A994-5A5FCDC427F1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8636F-12F2-D743-9BCA-98B2BDFED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19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1FC72-73A9-8A48-A994-5A5FCDC427F1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8636F-12F2-D743-9BCA-98B2BDFED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99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1FC72-73A9-8A48-A994-5A5FCDC427F1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8636F-12F2-D743-9BCA-98B2BDFED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43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1FC72-73A9-8A48-A994-5A5FCDC427F1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8636F-12F2-D743-9BCA-98B2BDFED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74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1FC72-73A9-8A48-A994-5A5FCDC427F1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8636F-12F2-D743-9BCA-98B2BDFED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24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1FC72-73A9-8A48-A994-5A5FCDC427F1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8636F-12F2-D743-9BCA-98B2BDFED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27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1FC72-73A9-8A48-A994-5A5FCDC427F1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8636F-12F2-D743-9BCA-98B2BDFED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69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1FC72-73A9-8A48-A994-5A5FCDC427F1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8636F-12F2-D743-9BCA-98B2BDFED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45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1FC72-73A9-8A48-A994-5A5FCDC427F1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8636F-12F2-D743-9BCA-98B2BDFED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93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1FC72-73A9-8A48-A994-5A5FCDC427F1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8636F-12F2-D743-9BCA-98B2BDFED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79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1FC72-73A9-8A48-A994-5A5FCDC427F1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A8636F-12F2-D743-9BCA-98B2BDFED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75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.png"/><Relationship Id="rId2" Type="http://schemas.openxmlformats.org/officeDocument/2006/relationships/hyperlink" Target="http://www.google.co.uk/url?sa=i&amp;rct=j&amp;q=&amp;esrc=s&amp;source=images&amp;cd=&amp;cad=rja&amp;uact=8&amp;ved=0CAcQjRxqFQoTCJOM9Ly1_cYCFYUp2wodQLQM9A&amp;url=http://qnap.marklowice.pl/marusze.pl/index.php/historia/kaplica-sw-teresy/swieta-teresa-patronka-marusz&amp;ei=pD63VZOqLIXT7AbA6LKgDw&amp;bvm=bv.98717601,d.d24&amp;psig=AFQjCNH9OduP8lFd2JwZ0qStS2oAdr_lVQ&amp;ust=1438158866017304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7.jpeg"/><Relationship Id="rId7" Type="http://schemas.openxmlformats.org/officeDocument/2006/relationships/image" Target="../media/image6.png"/><Relationship Id="rId2" Type="http://schemas.openxmlformats.org/officeDocument/2006/relationships/hyperlink" Target="https://www.google.co.uk/url?sa=i&amp;rct=j&amp;q=&amp;esrc=s&amp;source=images&amp;cd=&amp;cad=rja&amp;uact=8&amp;ved=0CAcQjRxqFQoTCJOM9Ly1_cYCFYUp2wodQLQM9A&amp;url=https://en.wikipedia.org/wiki/Th%C3%A9r%C3%A8se_of_Lisieux&amp;ei=pD63VZOqLIXT7AbA6LKgDw&amp;bvm=bv.98717601,d.d24&amp;psig=AFQjCNH9OduP8lFd2JwZ0qStS2oAdr_lVQ&amp;ust=1438158866017304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microsoft.com/office/2007/relationships/hdphoto" Target="../media/hdphoto1.wdp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0.jpeg"/><Relationship Id="rId7" Type="http://schemas.openxmlformats.org/officeDocument/2006/relationships/image" Target="../media/image13.png"/><Relationship Id="rId2" Type="http://schemas.openxmlformats.org/officeDocument/2006/relationships/hyperlink" Target="http://www.google.co.uk/url?sa=i&amp;rct=j&amp;q=&amp;esrc=s&amp;source=images&amp;cd=&amp;cad=rja&amp;uact=8&amp;ved=0CAcQjRxqFQoTCL3VivW1_cYCFaYL2wodCwUEHA&amp;url=http://www.sttheresatrumbull.org/&amp;ei=Gj-3Vb3gIKaX7AaLipDgAQ&amp;bvm=bv.98717601,d.d24&amp;psig=AFQjCNH9OduP8lFd2JwZ0qStS2oAdr_lVQ&amp;ust=1438158866017304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microsoft.com/office/2007/relationships/hdphoto" Target="../media/hdphoto2.wdp"/><Relationship Id="rId10" Type="http://schemas.openxmlformats.org/officeDocument/2006/relationships/image" Target="../media/image2.png"/><Relationship Id="rId4" Type="http://schemas.openxmlformats.org/officeDocument/2006/relationships/image" Target="../media/image11.pn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15.jpeg"/><Relationship Id="rId4" Type="http://schemas.openxmlformats.org/officeDocument/2006/relationships/hyperlink" Target="http://www.traditioninaction.org/religious/c005rpSt.Therese.ht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CAcQjRxqFQoTCJOM9Ly1_cYCFYUp2wodQLQM9A&amp;url=http://qnap.marklowice.pl/marusze.pl/index.php/historia/kaplica-sw-teresy/swieta-teresa-patronka-marusz&amp;ei=pD63VZOqLIXT7AbA6LKgDw&amp;bvm=bv.98717601,d.d24&amp;psig=AFQjCNH9OduP8lFd2JwZ0qStS2oAdr_lVQ&amp;ust=1438158866017304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78483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500" dirty="0" smtClean="0">
                <a:solidFill>
                  <a:schemeClr val="bg1"/>
                </a:solidFill>
                <a:latin typeface="DustyErasers" panose="02000603000000000000" pitchFamily="2" charset="0"/>
                <a:ea typeface="DustyErasers" panose="02000603000000000000" pitchFamily="2" charset="0"/>
                <a:cs typeface="Arial" panose="020B0604020202020204" pitchFamily="34" charset="0"/>
              </a:rPr>
              <a:t>Little Way Week</a:t>
            </a:r>
            <a:endParaRPr lang="en-GB" sz="4500" dirty="0">
              <a:solidFill>
                <a:schemeClr val="bg1"/>
              </a:solidFill>
              <a:latin typeface="DustyErasers" panose="02000603000000000000" pitchFamily="2" charset="0"/>
              <a:ea typeface="DustyErasers" panose="02000603000000000000" pitchFamily="2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025" y="784830"/>
            <a:ext cx="4933950" cy="49339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5251" y="5286375"/>
            <a:ext cx="48958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500" b="1" dirty="0" smtClean="0">
                <a:solidFill>
                  <a:schemeClr val="accent1"/>
                </a:solidFill>
                <a:latin typeface="DustyErasers" panose="02000603000000000000" pitchFamily="2" charset="0"/>
                <a:ea typeface="DustyErasers" panose="02000603000000000000" pitchFamily="2" charset="0"/>
              </a:rPr>
              <a:t>A Missionary Children initiative</a:t>
            </a:r>
            <a:endParaRPr lang="en-GB" sz="4500" b="1" dirty="0">
              <a:solidFill>
                <a:schemeClr val="accent1"/>
              </a:solidFill>
              <a:latin typeface="DustyErasers" panose="02000603000000000000" pitchFamily="2" charset="0"/>
              <a:ea typeface="DustyErasers" panose="02000603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427" y="5554122"/>
            <a:ext cx="3599695" cy="94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20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ttp://qnap.marklowice.pl/marusze.pl/images/kaplica/teresa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8098">
            <a:off x="1077922" y="1394521"/>
            <a:ext cx="2981079" cy="3873889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FFFFFF"/>
            </a:solidFill>
          </a:ln>
          <a:effectLst>
            <a:outerShdw blurRad="152400" dist="127000" algn="tl" rotWithShape="0">
              <a:srgbClr val="5F3F1F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5" name="TextBox 4"/>
          <p:cNvSpPr txBox="1"/>
          <p:nvPr/>
        </p:nvSpPr>
        <p:spPr>
          <a:xfrm>
            <a:off x="4814865" y="1676401"/>
            <a:ext cx="2206421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GB" dirty="0" smtClean="0">
                <a:solidFill>
                  <a:srgbClr val="0070C0"/>
                </a:solidFill>
              </a:rPr>
              <a:t>Little Thérèse </a:t>
            </a:r>
            <a:r>
              <a:rPr lang="en-GB" dirty="0">
                <a:solidFill>
                  <a:srgbClr val="0070C0"/>
                </a:solidFill>
              </a:rPr>
              <a:t>Martin became one of the </a:t>
            </a:r>
            <a:r>
              <a:rPr lang="en-GB" dirty="0" smtClean="0">
                <a:solidFill>
                  <a:srgbClr val="0070C0"/>
                </a:solidFill>
              </a:rPr>
              <a:t>world’s most-loved saints.</a:t>
            </a:r>
            <a:endParaRPr lang="en-GB" dirty="0">
              <a:solidFill>
                <a:srgbClr val="0070C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816394" y="1199954"/>
            <a:ext cx="6204892" cy="4719335"/>
            <a:chOff x="831489" y="1276402"/>
            <a:chExt cx="6204892" cy="4719335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21351095">
              <a:off x="831489" y="1276402"/>
              <a:ext cx="3426102" cy="471933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57150" cap="rnd">
              <a:solidFill>
                <a:srgbClr val="FFFFFF"/>
              </a:solidFill>
            </a:ln>
            <a:effectLst>
              <a:outerShdw blurRad="152400" dist="127000" algn="ctr" rotWithShape="0">
                <a:srgbClr val="5F3F1F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  <a:extLst/>
          </p:spPr>
        </p:pic>
        <p:pic>
          <p:nvPicPr>
            <p:cNvPr id="16" name="Picture 15" descr="\\MISSIO-DC\Profiles$\claire.colleran\Pictures\Statue of therese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171435">
              <a:off x="4895911" y="1555324"/>
              <a:ext cx="2140470" cy="416148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124795"/>
            <a:ext cx="9144000" cy="12070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427" y="5763672"/>
            <a:ext cx="3599695" cy="94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59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http://upload.wikimedia.org/wikipedia/commons/e/ef/Teresa13anni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1020">
            <a:off x="659492" y="1552806"/>
            <a:ext cx="3294976" cy="4379907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5" name="TextBox 4"/>
          <p:cNvSpPr txBox="1"/>
          <p:nvPr/>
        </p:nvSpPr>
        <p:spPr>
          <a:xfrm>
            <a:off x="4812017" y="2712008"/>
            <a:ext cx="2372555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GB" dirty="0">
                <a:solidFill>
                  <a:srgbClr val="0070C0"/>
                </a:solidFill>
              </a:rPr>
              <a:t>Thérèse </a:t>
            </a:r>
            <a:r>
              <a:rPr lang="en-GB" dirty="0" smtClean="0">
                <a:solidFill>
                  <a:srgbClr val="0070C0"/>
                </a:solidFill>
              </a:rPr>
              <a:t>wanted to become a missionary nun.</a:t>
            </a:r>
            <a:endParaRPr lang="en-GB" dirty="0">
              <a:solidFill>
                <a:srgbClr val="0070C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291915" y="1318235"/>
            <a:ext cx="4303904" cy="4221530"/>
            <a:chOff x="4353246" y="1443660"/>
            <a:chExt cx="4303904" cy="4221530"/>
          </a:xfrm>
        </p:grpSpPr>
        <p:pic>
          <p:nvPicPr>
            <p:cNvPr id="16" name="Picture 15" descr="IMG_6804"/>
            <p:cNvPicPr/>
            <p:nvPr/>
          </p:nvPicPr>
          <p:blipFill rotWithShape="1">
            <a:blip r:embed="rId4" cstate="screen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317529">
              <a:off x="6397793" y="1443660"/>
              <a:ext cx="2259357" cy="370420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57150" cap="rnd">
              <a:solidFill>
                <a:srgbClr val="FFFFFF"/>
              </a:solidFill>
            </a:ln>
            <a:effectLst>
              <a:outerShdw blurRad="152400" dist="127000" algn="tl" rotWithShape="0">
                <a:srgbClr val="5F3F1F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" name="Picture 16" descr="Z:\Malawi Missio Photo (Lo-Res JPEGS)\Day 6 (Lisanjala)\_MG_0676.jpg"/>
            <p:cNvPicPr/>
            <p:nvPr/>
          </p:nvPicPr>
          <p:blipFill rotWithShape="1">
            <a:blip r:embed="rId6" cstate="screen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21253891">
              <a:off x="4353246" y="2758400"/>
              <a:ext cx="2214130" cy="290679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57150" cap="rnd">
              <a:solidFill>
                <a:srgbClr val="FFFFFF"/>
              </a:solidFill>
            </a:ln>
            <a:effectLst>
              <a:outerShdw blurRad="152400" dist="127000" algn="tl" rotWithShape="0">
                <a:srgbClr val="5F3F1F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132948"/>
            <a:ext cx="9144000" cy="12070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427" y="5763672"/>
            <a:ext cx="3599695" cy="94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67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9" descr="http://www.sttheresatrumbull.org/usermedia/images/StTofL/lisieux-ew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7981">
            <a:off x="814702" y="1463403"/>
            <a:ext cx="2910572" cy="4556092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FFFFFF"/>
            </a:solidFill>
          </a:ln>
          <a:effectLst>
            <a:outerShdw blurRad="152400" dist="127000" algn="tl" rotWithShape="0">
              <a:srgbClr val="5F3F1F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5566299" y="28948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463143" y="1325545"/>
            <a:ext cx="1556657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GB" dirty="0">
                <a:solidFill>
                  <a:srgbClr val="0070C0"/>
                </a:solidFill>
              </a:rPr>
              <a:t>Thérèse</a:t>
            </a:r>
            <a:r>
              <a:rPr lang="en-GB" dirty="0" smtClean="0">
                <a:solidFill>
                  <a:srgbClr val="0070C0"/>
                </a:solidFill>
              </a:rPr>
              <a:t> asked the Bishop if she could be a nun!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15" name="Picture 14"/>
          <p:cNvPicPr/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19732" y="1106279"/>
            <a:ext cx="1706546" cy="3011225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FFFFFF"/>
            </a:solidFill>
          </a:ln>
          <a:effectLst>
            <a:outerShdw blurRad="152400" dist="127000" algn="tl" rotWithShape="0">
              <a:srgbClr val="5F3F1F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5898684" y="1333111"/>
            <a:ext cx="2601526" cy="4191777"/>
            <a:chOff x="5848581" y="1417500"/>
            <a:chExt cx="2601526" cy="4191777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361806">
              <a:off x="6579981" y="1417500"/>
              <a:ext cx="1870126" cy="226789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5715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13" name="Picture 12"/>
            <p:cNvPicPr/>
            <p:nvPr/>
          </p:nvPicPr>
          <p:blipFill>
            <a:blip r:embed="rId7" cstate="screen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8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126982">
              <a:off x="5848581" y="3488642"/>
              <a:ext cx="1695204" cy="212063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57150" cap="rnd">
              <a:solidFill>
                <a:srgbClr val="FFFFFF"/>
              </a:solidFill>
            </a:ln>
            <a:effectLst>
              <a:outerShdw blurRad="152400" dist="127000" algn="tl" rotWithShape="0">
                <a:srgbClr val="5F3F1F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-131262"/>
            <a:ext cx="9144000" cy="12070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427" y="5763672"/>
            <a:ext cx="3599695" cy="94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21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/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01732">
            <a:off x="648702" y="1250898"/>
            <a:ext cx="2539139" cy="327388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5" descr="http://www.traditioninaction.org/religious/religiousimages/C005_ThereseLaundry.jp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2037">
            <a:off x="3032744" y="2291832"/>
            <a:ext cx="2672029" cy="3397253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152400" dist="127000" algn="tl" rotWithShape="0">
              <a:srgbClr val="5F3F1F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6286499" y="1573892"/>
            <a:ext cx="1915887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GB" b="1" dirty="0" smtClean="0">
                <a:solidFill>
                  <a:schemeClr val="accent1"/>
                </a:solidFill>
                <a:latin typeface="DustyErasers" panose="02000603000000000000" pitchFamily="2" charset="0"/>
                <a:ea typeface="DustyErasers" panose="02000603000000000000" pitchFamily="2" charset="0"/>
              </a:rPr>
              <a:t>“Little acts of kindness with great love.”</a:t>
            </a:r>
            <a:endParaRPr lang="en-GB" b="1" dirty="0">
              <a:solidFill>
                <a:schemeClr val="accent1"/>
              </a:solidFill>
              <a:latin typeface="DustyErasers" panose="02000603000000000000" pitchFamily="2" charset="0"/>
              <a:ea typeface="DustyErasers" panose="02000603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78483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500" dirty="0" smtClean="0">
                <a:solidFill>
                  <a:schemeClr val="bg1"/>
                </a:solidFill>
                <a:latin typeface="DustyErasers" panose="02000603000000000000" pitchFamily="2" charset="0"/>
                <a:ea typeface="DustyErasers" panose="02000603000000000000" pitchFamily="2" charset="0"/>
                <a:cs typeface="Arial" panose="020B0604020202020204" pitchFamily="34" charset="0"/>
              </a:rPr>
              <a:t>Little Way Week</a:t>
            </a:r>
            <a:endParaRPr lang="en-GB" sz="4500" dirty="0">
              <a:solidFill>
                <a:schemeClr val="bg1"/>
              </a:solidFill>
              <a:latin typeface="DustyErasers" panose="02000603000000000000" pitchFamily="2" charset="0"/>
              <a:ea typeface="DustyErasers" panose="02000603000000000000" pitchFamily="2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427" y="5763672"/>
            <a:ext cx="3599695" cy="94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1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12730" y="2480779"/>
            <a:ext cx="4951142" cy="33172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\\MISSIO-DC\Profiles$\claire.colleran\Pictures\Kneeling Jesus colour.jpg"/>
          <p:cNvPicPr/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9441" y="1735092"/>
            <a:ext cx="2868929" cy="40629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54084" y="791244"/>
            <a:ext cx="5007430" cy="1848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GB" dirty="0">
                <a:latin typeface="DustyErasers" panose="02000603000000000000" pitchFamily="2" charset="0"/>
                <a:ea typeface="DustyErasers" panose="02000603000000000000" pitchFamily="2" charset="0"/>
              </a:rPr>
              <a:t>Jesus </a:t>
            </a:r>
            <a:r>
              <a:rPr lang="en-GB" dirty="0" smtClean="0">
                <a:latin typeface="DustyErasers" panose="02000603000000000000" pitchFamily="2" charset="0"/>
                <a:ea typeface="DustyErasers" panose="02000603000000000000" pitchFamily="2" charset="0"/>
              </a:rPr>
              <a:t>told the people: “Love God in every way you can.” </a:t>
            </a:r>
            <a:r>
              <a:rPr lang="en-GB" dirty="0">
                <a:latin typeface="DustyErasers" panose="02000603000000000000" pitchFamily="2" charset="0"/>
                <a:ea typeface="DustyErasers" panose="02000603000000000000" pitchFamily="2" charset="0"/>
              </a:rPr>
              <a:t>This is the first and most important </a:t>
            </a:r>
            <a:r>
              <a:rPr lang="en-GB" dirty="0" smtClean="0">
                <a:latin typeface="DustyErasers" panose="02000603000000000000" pitchFamily="2" charset="0"/>
                <a:ea typeface="DustyErasers" panose="02000603000000000000" pitchFamily="2" charset="0"/>
              </a:rPr>
              <a:t>instruction. The </a:t>
            </a:r>
            <a:r>
              <a:rPr lang="en-GB" dirty="0">
                <a:latin typeface="DustyErasers" panose="02000603000000000000" pitchFamily="2" charset="0"/>
                <a:ea typeface="DustyErasers" panose="02000603000000000000" pitchFamily="2" charset="0"/>
              </a:rPr>
              <a:t>second </a:t>
            </a:r>
            <a:r>
              <a:rPr lang="en-GB" dirty="0" smtClean="0">
                <a:latin typeface="DustyErasers" panose="02000603000000000000" pitchFamily="2" charset="0"/>
                <a:ea typeface="DustyErasers" panose="02000603000000000000" pitchFamily="2" charset="0"/>
              </a:rPr>
              <a:t>instruction is </a:t>
            </a:r>
            <a:r>
              <a:rPr lang="en-GB" dirty="0">
                <a:latin typeface="DustyErasers" panose="02000603000000000000" pitchFamily="2" charset="0"/>
                <a:ea typeface="DustyErasers" panose="02000603000000000000" pitchFamily="2" charset="0"/>
              </a:rPr>
              <a:t>like the first: </a:t>
            </a:r>
            <a:r>
              <a:rPr lang="en-GB" dirty="0" smtClean="0">
                <a:latin typeface="DustyErasers" panose="02000603000000000000" pitchFamily="2" charset="0"/>
                <a:ea typeface="DustyErasers" panose="02000603000000000000" pitchFamily="2" charset="0"/>
              </a:rPr>
              <a:t>“Love all the people around you as you would like to be </a:t>
            </a:r>
            <a:r>
              <a:rPr lang="en-GB" smtClean="0">
                <a:latin typeface="DustyErasers" panose="02000603000000000000" pitchFamily="2" charset="0"/>
                <a:ea typeface="DustyErasers" panose="02000603000000000000" pitchFamily="2" charset="0"/>
              </a:rPr>
              <a:t>loved.” </a:t>
            </a:r>
            <a:r>
              <a:rPr lang="en-GB" sz="900" dirty="0">
                <a:latin typeface="DustyErasers" panose="02000603000000000000" pitchFamily="2" charset="0"/>
                <a:ea typeface="DustyErasers" panose="02000603000000000000" pitchFamily="2" charset="0"/>
              </a:rPr>
              <a:t>Matthew 22:37-39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9144000" cy="78483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500" dirty="0" smtClean="0">
                <a:solidFill>
                  <a:schemeClr val="bg1"/>
                </a:solidFill>
                <a:latin typeface="DustyErasers" panose="02000603000000000000" pitchFamily="2" charset="0"/>
                <a:ea typeface="DustyErasers" panose="02000603000000000000" pitchFamily="2" charset="0"/>
                <a:cs typeface="Arial" panose="020B0604020202020204" pitchFamily="34" charset="0"/>
              </a:rPr>
              <a:t>Little Way Week</a:t>
            </a:r>
            <a:endParaRPr lang="en-GB" sz="4500" dirty="0">
              <a:solidFill>
                <a:schemeClr val="bg1"/>
              </a:solidFill>
              <a:latin typeface="DustyErasers" panose="02000603000000000000" pitchFamily="2" charset="0"/>
              <a:ea typeface="DustyErasers" panose="02000603000000000000" pitchFamily="2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427" y="5763672"/>
            <a:ext cx="3599695" cy="94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70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12730" y="2471254"/>
            <a:ext cx="4951142" cy="33172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9062" y="1377156"/>
            <a:ext cx="3051496" cy="4103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1"/>
                </a:solidFill>
                <a:latin typeface="DustyErasers" panose="02000603000000000000" pitchFamily="2" charset="0"/>
                <a:ea typeface="DustyErasers" panose="02000603000000000000" pitchFamily="2" charset="0"/>
              </a:rPr>
              <a:t>Mission Together Prayer: </a:t>
            </a:r>
          </a:p>
          <a:p>
            <a:endParaRPr lang="en-GB" b="1" dirty="0">
              <a:latin typeface="DustyErasers" panose="02000603000000000000" pitchFamily="2" charset="0"/>
              <a:ea typeface="DustyErasers" panose="02000603000000000000" pitchFamily="2" charset="0"/>
            </a:endParaRPr>
          </a:p>
          <a:p>
            <a:pPr>
              <a:lnSpc>
                <a:spcPts val="3200"/>
              </a:lnSpc>
            </a:pPr>
            <a:r>
              <a:rPr lang="en-GB" b="1" dirty="0">
                <a:solidFill>
                  <a:schemeClr val="accent1"/>
                </a:solidFill>
                <a:latin typeface="DustyErasers" panose="02000603000000000000" pitchFamily="2" charset="0"/>
                <a:ea typeface="DustyErasers" panose="02000603000000000000" pitchFamily="2" charset="0"/>
              </a:rPr>
              <a:t>M</a:t>
            </a:r>
            <a:r>
              <a:rPr lang="en-GB" dirty="0">
                <a:latin typeface="DustyErasers" panose="02000603000000000000" pitchFamily="2" charset="0"/>
                <a:ea typeface="DustyErasers" panose="02000603000000000000" pitchFamily="2" charset="0"/>
              </a:rPr>
              <a:t>ay all children </a:t>
            </a:r>
          </a:p>
          <a:p>
            <a:pPr>
              <a:lnSpc>
                <a:spcPts val="3200"/>
              </a:lnSpc>
            </a:pPr>
            <a:r>
              <a:rPr lang="en-GB" b="1" dirty="0">
                <a:solidFill>
                  <a:schemeClr val="accent1"/>
                </a:solidFill>
                <a:latin typeface="DustyErasers" panose="02000603000000000000" pitchFamily="2" charset="0"/>
                <a:ea typeface="DustyErasers" panose="02000603000000000000" pitchFamily="2" charset="0"/>
              </a:rPr>
              <a:t>I</a:t>
            </a:r>
            <a:r>
              <a:rPr lang="en-GB" dirty="0">
                <a:latin typeface="DustyErasers" panose="02000603000000000000" pitchFamily="2" charset="0"/>
                <a:ea typeface="DustyErasers" panose="02000603000000000000" pitchFamily="2" charset="0"/>
              </a:rPr>
              <a:t>n the world </a:t>
            </a:r>
          </a:p>
          <a:p>
            <a:pPr>
              <a:lnSpc>
                <a:spcPts val="3200"/>
              </a:lnSpc>
            </a:pPr>
            <a:r>
              <a:rPr lang="en-GB" b="1" dirty="0">
                <a:solidFill>
                  <a:schemeClr val="accent1"/>
                </a:solidFill>
                <a:latin typeface="DustyErasers" panose="02000603000000000000" pitchFamily="2" charset="0"/>
                <a:ea typeface="DustyErasers" panose="02000603000000000000" pitchFamily="2" charset="0"/>
              </a:rPr>
              <a:t>S</a:t>
            </a:r>
            <a:r>
              <a:rPr lang="en-GB" dirty="0">
                <a:latin typeface="DustyErasers" panose="02000603000000000000" pitchFamily="2" charset="0"/>
                <a:ea typeface="DustyErasers" panose="02000603000000000000" pitchFamily="2" charset="0"/>
              </a:rPr>
              <a:t>hare love </a:t>
            </a:r>
          </a:p>
          <a:p>
            <a:pPr>
              <a:lnSpc>
                <a:spcPts val="3200"/>
              </a:lnSpc>
            </a:pPr>
            <a:r>
              <a:rPr lang="en-GB" b="1" dirty="0">
                <a:solidFill>
                  <a:schemeClr val="accent1"/>
                </a:solidFill>
                <a:latin typeface="DustyErasers" panose="02000603000000000000" pitchFamily="2" charset="0"/>
                <a:ea typeface="DustyErasers" panose="02000603000000000000" pitchFamily="2" charset="0"/>
              </a:rPr>
              <a:t>S</a:t>
            </a:r>
            <a:r>
              <a:rPr lang="en-GB" dirty="0">
                <a:latin typeface="DustyErasers" panose="02000603000000000000" pitchFamily="2" charset="0"/>
                <a:ea typeface="DustyErasers" panose="02000603000000000000" pitchFamily="2" charset="0"/>
              </a:rPr>
              <a:t>hare friendship and live </a:t>
            </a:r>
          </a:p>
          <a:p>
            <a:pPr>
              <a:lnSpc>
                <a:spcPts val="3200"/>
              </a:lnSpc>
            </a:pPr>
            <a:r>
              <a:rPr lang="en-GB" b="1" dirty="0">
                <a:solidFill>
                  <a:schemeClr val="accent1"/>
                </a:solidFill>
                <a:latin typeface="DustyErasers" panose="02000603000000000000" pitchFamily="2" charset="0"/>
                <a:ea typeface="DustyErasers" panose="02000603000000000000" pitchFamily="2" charset="0"/>
              </a:rPr>
              <a:t>I</a:t>
            </a:r>
            <a:r>
              <a:rPr lang="en-GB" dirty="0">
                <a:latin typeface="DustyErasers" panose="02000603000000000000" pitchFamily="2" charset="0"/>
                <a:ea typeface="DustyErasers" panose="02000603000000000000" pitchFamily="2" charset="0"/>
              </a:rPr>
              <a:t>n the peace  </a:t>
            </a:r>
          </a:p>
          <a:p>
            <a:pPr>
              <a:lnSpc>
                <a:spcPts val="3200"/>
              </a:lnSpc>
            </a:pPr>
            <a:r>
              <a:rPr lang="en-GB" b="1" dirty="0">
                <a:solidFill>
                  <a:schemeClr val="accent1"/>
                </a:solidFill>
                <a:latin typeface="DustyErasers" panose="02000603000000000000" pitchFamily="2" charset="0"/>
                <a:ea typeface="DustyErasers" panose="02000603000000000000" pitchFamily="2" charset="0"/>
              </a:rPr>
              <a:t>O</a:t>
            </a:r>
            <a:r>
              <a:rPr lang="en-GB" dirty="0">
                <a:latin typeface="DustyErasers" panose="02000603000000000000" pitchFamily="2" charset="0"/>
                <a:ea typeface="DustyErasers" panose="02000603000000000000" pitchFamily="2" charset="0"/>
              </a:rPr>
              <a:t>f God’s love. </a:t>
            </a:r>
          </a:p>
          <a:p>
            <a:pPr>
              <a:lnSpc>
                <a:spcPts val="3200"/>
              </a:lnSpc>
            </a:pPr>
            <a:r>
              <a:rPr lang="en-GB" b="1" dirty="0">
                <a:solidFill>
                  <a:schemeClr val="accent1"/>
                </a:solidFill>
                <a:latin typeface="DustyErasers" panose="02000603000000000000" pitchFamily="2" charset="0"/>
                <a:ea typeface="DustyErasers" panose="02000603000000000000" pitchFamily="2" charset="0"/>
              </a:rPr>
              <a:t>N</a:t>
            </a:r>
            <a:r>
              <a:rPr lang="en-GB" dirty="0">
                <a:latin typeface="DustyErasers" panose="02000603000000000000" pitchFamily="2" charset="0"/>
                <a:ea typeface="DustyErasers" panose="02000603000000000000" pitchFamily="2" charset="0"/>
              </a:rPr>
              <a:t>ow</a:t>
            </a:r>
            <a:r>
              <a:rPr lang="en-GB" b="1" dirty="0">
                <a:latin typeface="DustyErasers" panose="02000603000000000000" pitchFamily="2" charset="0"/>
                <a:ea typeface="DustyErasers" panose="02000603000000000000" pitchFamily="2" charset="0"/>
              </a:rPr>
              <a:t> </a:t>
            </a:r>
            <a:r>
              <a:rPr lang="en-GB" dirty="0">
                <a:latin typeface="DustyErasers" panose="02000603000000000000" pitchFamily="2" charset="0"/>
                <a:ea typeface="DustyErasers" panose="02000603000000000000" pitchFamily="2" charset="0"/>
              </a:rPr>
              <a:t>and forever. </a:t>
            </a:r>
          </a:p>
          <a:p>
            <a:endParaRPr lang="en-GB" sz="1200" b="1" dirty="0">
              <a:latin typeface="DustyErasers" panose="02000603000000000000" pitchFamily="2" charset="0"/>
              <a:ea typeface="DustyErasers" panose="02000603000000000000" pitchFamily="2" charset="0"/>
            </a:endParaRPr>
          </a:p>
          <a:p>
            <a:r>
              <a:rPr lang="en-GB" dirty="0">
                <a:latin typeface="DustyErasers" panose="02000603000000000000" pitchFamily="2" charset="0"/>
                <a:ea typeface="DustyErasers" panose="02000603000000000000" pitchFamily="2" charset="0"/>
              </a:rPr>
              <a:t>Amen</a:t>
            </a:r>
          </a:p>
        </p:txBody>
      </p:sp>
      <p:pic>
        <p:nvPicPr>
          <p:cNvPr id="7" name="Picture 6" descr="http://qnap.marklowice.pl/marusze.pl/images/kaplica/teresa1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503">
            <a:off x="4707289" y="1297875"/>
            <a:ext cx="1671701" cy="2172362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FFFFFF"/>
            </a:solidFill>
          </a:ln>
          <a:effectLst>
            <a:outerShdw blurRad="152400" dist="127000" algn="tl" rotWithShape="0">
              <a:srgbClr val="5F3F1F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8" name="TextBox 7"/>
          <p:cNvSpPr txBox="1"/>
          <p:nvPr/>
        </p:nvSpPr>
        <p:spPr>
          <a:xfrm>
            <a:off x="0" y="0"/>
            <a:ext cx="9144000" cy="78483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500" dirty="0" smtClean="0">
                <a:solidFill>
                  <a:schemeClr val="bg1"/>
                </a:solidFill>
                <a:latin typeface="DustyErasers" panose="02000603000000000000" pitchFamily="2" charset="0"/>
                <a:ea typeface="DustyErasers" panose="02000603000000000000" pitchFamily="2" charset="0"/>
                <a:cs typeface="Arial" panose="020B0604020202020204" pitchFamily="34" charset="0"/>
              </a:rPr>
              <a:t>Little Way Week</a:t>
            </a:r>
            <a:endParaRPr lang="en-GB" sz="4500" dirty="0">
              <a:solidFill>
                <a:schemeClr val="bg1"/>
              </a:solidFill>
              <a:latin typeface="DustyErasers" panose="02000603000000000000" pitchFamily="2" charset="0"/>
              <a:ea typeface="DustyErasers" panose="02000603000000000000" pitchFamily="2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427" y="5763672"/>
            <a:ext cx="3599695" cy="94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34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685800" y="15335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400"/>
              </a:lnSpc>
            </a:pPr>
            <a:r>
              <a:rPr lang="en-GB" sz="2000" b="1" dirty="0" smtClean="0">
                <a:latin typeface="DustyErasers" panose="02000603000000000000" pitchFamily="2" charset="0"/>
                <a:ea typeface="DustyErasers" panose="02000603000000000000" pitchFamily="2" charset="0"/>
              </a:rPr>
              <a:t>LITTLE WAY WEEK </a:t>
            </a:r>
            <a:r>
              <a:rPr lang="en-GB" sz="2000" dirty="0" smtClean="0">
                <a:latin typeface="DustyErasers" panose="02000603000000000000" pitchFamily="2" charset="0"/>
                <a:ea typeface="DustyErasers" panose="02000603000000000000" pitchFamily="2" charset="0"/>
              </a:rPr>
              <a:t/>
            </a:r>
            <a:br>
              <a:rPr lang="en-GB" sz="2000" dirty="0" smtClean="0">
                <a:latin typeface="DustyErasers" panose="02000603000000000000" pitchFamily="2" charset="0"/>
                <a:ea typeface="DustyErasers" panose="02000603000000000000" pitchFamily="2" charset="0"/>
              </a:rPr>
            </a:br>
            <a:r>
              <a:rPr lang="en-GB" sz="2000" dirty="0" smtClean="0">
                <a:latin typeface="DustyErasers" panose="02000603000000000000" pitchFamily="2" charset="0"/>
                <a:ea typeface="DustyErasers" panose="02000603000000000000" pitchFamily="2" charset="0"/>
              </a:rPr>
              <a:t>is an initiative that was produced </a:t>
            </a:r>
            <a:r>
              <a:rPr lang="en-GB" sz="2000" dirty="0" smtClean="0">
                <a:latin typeface="DustyErasers" panose="02000603000000000000" pitchFamily="2" charset="0"/>
                <a:ea typeface="DustyErasers" panose="02000603000000000000" pitchFamily="2" charset="0"/>
              </a:rPr>
              <a:t>in </a:t>
            </a:r>
            <a:r>
              <a:rPr lang="en-GB" sz="2000" dirty="0" smtClean="0">
                <a:latin typeface="DustyErasers" panose="02000603000000000000" pitchFamily="2" charset="0"/>
                <a:ea typeface="DustyErasers" panose="02000603000000000000" pitchFamily="2" charset="0"/>
              </a:rPr>
              <a:t>partnership by our </a:t>
            </a:r>
            <a:br>
              <a:rPr lang="en-GB" sz="2000" dirty="0" smtClean="0">
                <a:latin typeface="DustyErasers" panose="02000603000000000000" pitchFamily="2" charset="0"/>
                <a:ea typeface="DustyErasers" panose="02000603000000000000" pitchFamily="2" charset="0"/>
              </a:rPr>
            </a:br>
            <a:r>
              <a:rPr lang="en-GB" sz="2000" dirty="0" smtClean="0">
                <a:latin typeface="DustyErasers" panose="02000603000000000000" pitchFamily="2" charset="0"/>
                <a:ea typeface="DustyErasers" panose="02000603000000000000" pitchFamily="2" charset="0"/>
              </a:rPr>
              <a:t>brothers and sisters at Missio England and Wales, the</a:t>
            </a:r>
            <a:br>
              <a:rPr lang="en-GB" sz="2000" dirty="0" smtClean="0">
                <a:latin typeface="DustyErasers" panose="02000603000000000000" pitchFamily="2" charset="0"/>
                <a:ea typeface="DustyErasers" panose="02000603000000000000" pitchFamily="2" charset="0"/>
              </a:rPr>
            </a:br>
            <a:r>
              <a:rPr lang="en-GB" sz="2000" dirty="0" smtClean="0">
                <a:latin typeface="DustyErasers" panose="02000603000000000000" pitchFamily="2" charset="0"/>
                <a:ea typeface="DustyErasers" panose="02000603000000000000" pitchFamily="2" charset="0"/>
              </a:rPr>
              <a:t>Catholic Bishops’ Conference of England and Wales</a:t>
            </a:r>
            <a:br>
              <a:rPr lang="en-GB" sz="2000" dirty="0" smtClean="0">
                <a:latin typeface="DustyErasers" panose="02000603000000000000" pitchFamily="2" charset="0"/>
                <a:ea typeface="DustyErasers" panose="02000603000000000000" pitchFamily="2" charset="0"/>
              </a:rPr>
            </a:br>
            <a:r>
              <a:rPr lang="en-GB" sz="2000" dirty="0" smtClean="0">
                <a:latin typeface="DustyErasers" panose="02000603000000000000" pitchFamily="2" charset="0"/>
                <a:ea typeface="DustyErasers" panose="02000603000000000000" pitchFamily="2" charset="0"/>
              </a:rPr>
              <a:t>and Wednesday Word.</a:t>
            </a:r>
            <a:br>
              <a:rPr lang="en-GB" sz="2000" dirty="0" smtClean="0">
                <a:latin typeface="DustyErasers" panose="02000603000000000000" pitchFamily="2" charset="0"/>
                <a:ea typeface="DustyErasers" panose="02000603000000000000" pitchFamily="2" charset="0"/>
              </a:rPr>
            </a:br>
            <a:endParaRPr lang="en-GB" sz="2000" dirty="0">
              <a:latin typeface="DustyErasers" panose="02000603000000000000" pitchFamily="2" charset="0"/>
              <a:ea typeface="DustyErasers" panose="02000603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818238" y="3445748"/>
            <a:ext cx="5524176" cy="1444739"/>
            <a:chOff x="1818238" y="3569573"/>
            <a:chExt cx="5524176" cy="1444739"/>
          </a:xfrm>
        </p:grpSpPr>
        <p:pic>
          <p:nvPicPr>
            <p:cNvPr id="8" name="Picture 7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8238" y="3851663"/>
              <a:ext cx="1679104" cy="88056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/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0185" y="3569573"/>
              <a:ext cx="1203630" cy="1444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6339" y="3990940"/>
              <a:ext cx="1826075" cy="602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Box 10"/>
          <p:cNvSpPr txBox="1"/>
          <p:nvPr/>
        </p:nvSpPr>
        <p:spPr>
          <a:xfrm>
            <a:off x="0" y="0"/>
            <a:ext cx="9144000" cy="78483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500" dirty="0" smtClean="0">
                <a:solidFill>
                  <a:schemeClr val="bg1"/>
                </a:solidFill>
                <a:latin typeface="DustyErasers" panose="02000603000000000000" pitchFamily="2" charset="0"/>
                <a:ea typeface="DustyErasers" panose="02000603000000000000" pitchFamily="2" charset="0"/>
                <a:cs typeface="Arial" panose="020B0604020202020204" pitchFamily="34" charset="0"/>
              </a:rPr>
              <a:t>Little Way Week</a:t>
            </a:r>
            <a:endParaRPr lang="en-GB" sz="4500" dirty="0">
              <a:solidFill>
                <a:schemeClr val="bg1"/>
              </a:solidFill>
              <a:latin typeface="DustyErasers" panose="02000603000000000000" pitchFamily="2" charset="0"/>
              <a:ea typeface="DustyErasers" panose="02000603000000000000" pitchFamily="2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871" y="5157187"/>
            <a:ext cx="5399543" cy="141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33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1684</TotalTime>
  <Words>137</Words>
  <Application>Microsoft Office PowerPoint</Application>
  <PresentationFormat>On-screen Show (4:3)</PresentationFormat>
  <Paragraphs>23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DustyErasers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Gill England</dc:creator>
  <cp:lastModifiedBy>Gerard</cp:lastModifiedBy>
  <cp:revision>79</cp:revision>
  <dcterms:created xsi:type="dcterms:W3CDTF">2016-10-31T10:22:49Z</dcterms:created>
  <dcterms:modified xsi:type="dcterms:W3CDTF">2019-01-29T11:40:30Z</dcterms:modified>
  <cp:contentStatus/>
</cp:coreProperties>
</file>