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0" r:id="rId7"/>
    <p:sldId id="262" r:id="rId8"/>
    <p:sldId id="266" r:id="rId9"/>
    <p:sldId id="264" r:id="rId10"/>
    <p:sldId id="268" r:id="rId11"/>
    <p:sldId id="261" r:id="rId12"/>
    <p:sldId id="265" r:id="rId13"/>
    <p:sldId id="270"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90" d="100"/>
          <a:sy n="90" d="100"/>
        </p:scale>
        <p:origin x="208"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1DB862-8347-4D89-A4E4-6112450248F2}"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33D24-84D2-46A8-BF3E-B31D3F7591E4}" type="slidenum">
              <a:rPr lang="en-US" smtClean="0"/>
              <a:t>‹#›</a:t>
            </a:fld>
            <a:endParaRPr lang="en-US"/>
          </a:p>
        </p:txBody>
      </p:sp>
    </p:spTree>
    <p:extLst>
      <p:ext uri="{BB962C8B-B14F-4D97-AF65-F5344CB8AC3E}">
        <p14:creationId xmlns:p14="http://schemas.microsoft.com/office/powerpoint/2010/main" val="379144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1DB862-8347-4D89-A4E4-6112450248F2}"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33D24-84D2-46A8-BF3E-B31D3F7591E4}" type="slidenum">
              <a:rPr lang="en-US" smtClean="0"/>
              <a:t>‹#›</a:t>
            </a:fld>
            <a:endParaRPr lang="en-US"/>
          </a:p>
        </p:txBody>
      </p:sp>
    </p:spTree>
    <p:extLst>
      <p:ext uri="{BB962C8B-B14F-4D97-AF65-F5344CB8AC3E}">
        <p14:creationId xmlns:p14="http://schemas.microsoft.com/office/powerpoint/2010/main" val="4042305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1DB862-8347-4D89-A4E4-6112450248F2}"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33D24-84D2-46A8-BF3E-B31D3F7591E4}" type="slidenum">
              <a:rPr lang="en-US" smtClean="0"/>
              <a:t>‹#›</a:t>
            </a:fld>
            <a:endParaRPr lang="en-US"/>
          </a:p>
        </p:txBody>
      </p:sp>
    </p:spTree>
    <p:extLst>
      <p:ext uri="{BB962C8B-B14F-4D97-AF65-F5344CB8AC3E}">
        <p14:creationId xmlns:p14="http://schemas.microsoft.com/office/powerpoint/2010/main" val="208116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1DB862-8347-4D89-A4E4-6112450248F2}"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33D24-84D2-46A8-BF3E-B31D3F7591E4}" type="slidenum">
              <a:rPr lang="en-US" smtClean="0"/>
              <a:t>‹#›</a:t>
            </a:fld>
            <a:endParaRPr lang="en-US"/>
          </a:p>
        </p:txBody>
      </p:sp>
    </p:spTree>
    <p:extLst>
      <p:ext uri="{BB962C8B-B14F-4D97-AF65-F5344CB8AC3E}">
        <p14:creationId xmlns:p14="http://schemas.microsoft.com/office/powerpoint/2010/main" val="131940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DB862-8347-4D89-A4E4-6112450248F2}"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33D24-84D2-46A8-BF3E-B31D3F7591E4}" type="slidenum">
              <a:rPr lang="en-US" smtClean="0"/>
              <a:t>‹#›</a:t>
            </a:fld>
            <a:endParaRPr lang="en-US"/>
          </a:p>
        </p:txBody>
      </p:sp>
    </p:spTree>
    <p:extLst>
      <p:ext uri="{BB962C8B-B14F-4D97-AF65-F5344CB8AC3E}">
        <p14:creationId xmlns:p14="http://schemas.microsoft.com/office/powerpoint/2010/main" val="1595433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1DB862-8347-4D89-A4E4-6112450248F2}"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33D24-84D2-46A8-BF3E-B31D3F7591E4}" type="slidenum">
              <a:rPr lang="en-US" smtClean="0"/>
              <a:t>‹#›</a:t>
            </a:fld>
            <a:endParaRPr lang="en-US"/>
          </a:p>
        </p:txBody>
      </p:sp>
    </p:spTree>
    <p:extLst>
      <p:ext uri="{BB962C8B-B14F-4D97-AF65-F5344CB8AC3E}">
        <p14:creationId xmlns:p14="http://schemas.microsoft.com/office/powerpoint/2010/main" val="395729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1DB862-8347-4D89-A4E4-6112450248F2}" type="datetimeFigureOut">
              <a:rPr lang="en-US" smtClean="0"/>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33D24-84D2-46A8-BF3E-B31D3F7591E4}" type="slidenum">
              <a:rPr lang="en-US" smtClean="0"/>
              <a:t>‹#›</a:t>
            </a:fld>
            <a:endParaRPr lang="en-US"/>
          </a:p>
        </p:txBody>
      </p:sp>
    </p:spTree>
    <p:extLst>
      <p:ext uri="{BB962C8B-B14F-4D97-AF65-F5344CB8AC3E}">
        <p14:creationId xmlns:p14="http://schemas.microsoft.com/office/powerpoint/2010/main" val="166367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1DB862-8347-4D89-A4E4-6112450248F2}"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33D24-84D2-46A8-BF3E-B31D3F7591E4}" type="slidenum">
              <a:rPr lang="en-US" smtClean="0"/>
              <a:t>‹#›</a:t>
            </a:fld>
            <a:endParaRPr lang="en-US"/>
          </a:p>
        </p:txBody>
      </p:sp>
    </p:spTree>
    <p:extLst>
      <p:ext uri="{BB962C8B-B14F-4D97-AF65-F5344CB8AC3E}">
        <p14:creationId xmlns:p14="http://schemas.microsoft.com/office/powerpoint/2010/main" val="122748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DB862-8347-4D89-A4E4-6112450248F2}" type="datetimeFigureOut">
              <a:rPr lang="en-US" smtClean="0"/>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33D24-84D2-46A8-BF3E-B31D3F7591E4}" type="slidenum">
              <a:rPr lang="en-US" smtClean="0"/>
              <a:t>‹#›</a:t>
            </a:fld>
            <a:endParaRPr lang="en-US"/>
          </a:p>
        </p:txBody>
      </p:sp>
    </p:spTree>
    <p:extLst>
      <p:ext uri="{BB962C8B-B14F-4D97-AF65-F5344CB8AC3E}">
        <p14:creationId xmlns:p14="http://schemas.microsoft.com/office/powerpoint/2010/main" val="400667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1DB862-8347-4D89-A4E4-6112450248F2}"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33D24-84D2-46A8-BF3E-B31D3F7591E4}" type="slidenum">
              <a:rPr lang="en-US" smtClean="0"/>
              <a:t>‹#›</a:t>
            </a:fld>
            <a:endParaRPr lang="en-US"/>
          </a:p>
        </p:txBody>
      </p:sp>
    </p:spTree>
    <p:extLst>
      <p:ext uri="{BB962C8B-B14F-4D97-AF65-F5344CB8AC3E}">
        <p14:creationId xmlns:p14="http://schemas.microsoft.com/office/powerpoint/2010/main" val="202760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1DB862-8347-4D89-A4E4-6112450248F2}"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33D24-84D2-46A8-BF3E-B31D3F7591E4}" type="slidenum">
              <a:rPr lang="en-US" smtClean="0"/>
              <a:t>‹#›</a:t>
            </a:fld>
            <a:endParaRPr lang="en-US"/>
          </a:p>
        </p:txBody>
      </p:sp>
    </p:spTree>
    <p:extLst>
      <p:ext uri="{BB962C8B-B14F-4D97-AF65-F5344CB8AC3E}">
        <p14:creationId xmlns:p14="http://schemas.microsoft.com/office/powerpoint/2010/main" val="190133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DB862-8347-4D89-A4E4-6112450248F2}" type="datetimeFigureOut">
              <a:rPr lang="en-US" smtClean="0"/>
              <a:t>9/6/2022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33D24-84D2-46A8-BF3E-B31D3F7591E4}" type="slidenum">
              <a:rPr lang="en-US" smtClean="0"/>
              <a:t>‹#›</a:t>
            </a:fld>
            <a:endParaRPr lang="en-US"/>
          </a:p>
        </p:txBody>
      </p:sp>
    </p:spTree>
    <p:extLst>
      <p:ext uri="{BB962C8B-B14F-4D97-AF65-F5344CB8AC3E}">
        <p14:creationId xmlns:p14="http://schemas.microsoft.com/office/powerpoint/2010/main" val="402366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uk/url?sa=i&amp;rct=j&amp;q=&amp;esrc=s&amp;source=images&amp;cd=&amp;cad=rja&amp;uact=8&amp;ved=0CAcQjRxqFQoTCJOM9Ly1_cYCFYUp2wodQLQM9A&amp;url=https://en.wikipedia.org/wiki/Th%C3%A9r%C3%A8se_of_Lisieux&amp;ei=pD63VZOqLIXT7AbA6LKgDw&amp;bvm=bv.98717601,d.d24&amp;psig=AFQjCNH9OduP8lFd2JwZ0qStS2oAdr_lVQ&amp;ust=143815886601730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CAcQjRxqFQoTCL3VivW1_cYCFaYL2wodCwUEHA&amp;url=http://www.sttheresatrumbull.org/&amp;ei=Gj-3Vb3gIKaX7AaLipDgAQ&amp;bvm=bv.98717601,d.d24&amp;psig=AFQjCNH9OduP8lFd2JwZ0qStS2oAdr_lVQ&amp;ust=143815886601730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309" y="1943154"/>
            <a:ext cx="5494116" cy="742923"/>
          </a:xfrm>
        </p:spPr>
        <p:txBody>
          <a:bodyPr>
            <a:noAutofit/>
          </a:bodyPr>
          <a:lstStyle/>
          <a:p>
            <a:pPr>
              <a:lnSpc>
                <a:spcPct val="150000"/>
              </a:lnSpc>
            </a:pPr>
            <a:r>
              <a:rPr lang="en-US" sz="5000" dirty="0">
                <a:solidFill>
                  <a:schemeClr val="accent1">
                    <a:lumMod val="50000"/>
                  </a:schemeClr>
                </a:solidFill>
                <a:latin typeface="+mn-lt"/>
              </a:rPr>
              <a:t>St Therese of </a:t>
            </a:r>
            <a:r>
              <a:rPr lang="en-US" sz="5000" dirty="0" err="1">
                <a:solidFill>
                  <a:schemeClr val="accent1">
                    <a:lumMod val="50000"/>
                  </a:schemeClr>
                </a:solidFill>
                <a:latin typeface="+mn-lt"/>
              </a:rPr>
              <a:t>Lisieux</a:t>
            </a:r>
            <a:r>
              <a:rPr lang="en-US" sz="5000" dirty="0">
                <a:solidFill>
                  <a:schemeClr val="accent1">
                    <a:lumMod val="50000"/>
                  </a:schemeClr>
                </a:solidFill>
                <a:latin typeface="+mn-lt"/>
              </a:rPr>
              <a:t> </a:t>
            </a:r>
          </a:p>
        </p:txBody>
      </p:sp>
      <p:sp>
        <p:nvSpPr>
          <p:cNvPr id="3" name="Subtitle 2"/>
          <p:cNvSpPr>
            <a:spLocks noGrp="1"/>
          </p:cNvSpPr>
          <p:nvPr>
            <p:ph type="subTitle" idx="1"/>
          </p:nvPr>
        </p:nvSpPr>
        <p:spPr>
          <a:xfrm>
            <a:off x="601884" y="2686077"/>
            <a:ext cx="5494116" cy="742923"/>
          </a:xfrm>
        </p:spPr>
        <p:txBody>
          <a:bodyPr>
            <a:normAutofit/>
          </a:bodyPr>
          <a:lstStyle/>
          <a:p>
            <a:pPr>
              <a:lnSpc>
                <a:spcPct val="100000"/>
              </a:lnSpc>
            </a:pPr>
            <a:r>
              <a:rPr lang="en-US" sz="3750" dirty="0">
                <a:solidFill>
                  <a:schemeClr val="accent1">
                    <a:lumMod val="50000"/>
                  </a:schemeClr>
                </a:solidFill>
              </a:rPr>
              <a:t>The Little Flower of Jesus</a:t>
            </a:r>
          </a:p>
        </p:txBody>
      </p:sp>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99654" y="738636"/>
            <a:ext cx="4020075" cy="5537512"/>
          </a:xfrm>
          <a:prstGeom prst="rect">
            <a:avLst/>
          </a:prstGeom>
          <a:solidFill>
            <a:srgbClr val="FFFFFF">
              <a:shade val="85000"/>
            </a:srgbClr>
          </a:solidFill>
          <a:ln w="57150" cap="rnd">
            <a:solidFill>
              <a:srgbClr val="FFFFFF"/>
            </a:solidFill>
          </a:ln>
          <a:effectLst>
            <a:outerShdw blurRad="152400" dist="127000" algn="ctr" rotWithShape="0">
              <a:srgbClr val="5F3F1F">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close-up of a logo&#10;&#10;Description automatically generated with medium confidence">
            <a:extLst>
              <a:ext uri="{FF2B5EF4-FFF2-40B4-BE49-F238E27FC236}">
                <a16:creationId xmlns:a16="http://schemas.microsoft.com/office/drawing/2014/main" id="{5A534ED6-7A31-3EB5-6B90-FCF61D941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65" y="3429000"/>
            <a:ext cx="5632135" cy="1603502"/>
          </a:xfrm>
          <a:prstGeom prst="rect">
            <a:avLst/>
          </a:prstGeom>
        </p:spPr>
      </p:pic>
    </p:spTree>
    <p:extLst>
      <p:ext uri="{BB962C8B-B14F-4D97-AF65-F5344CB8AC3E}">
        <p14:creationId xmlns:p14="http://schemas.microsoft.com/office/powerpoint/2010/main" val="207919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1148" y="1014223"/>
            <a:ext cx="3835384" cy="5582520"/>
          </a:xfrm>
          <a:ln w="12700">
            <a:noFill/>
          </a:ln>
        </p:spPr>
        <p:txBody>
          <a:bodyPr anchor="ctr">
            <a:normAutofit fontScale="92500"/>
          </a:bodyPr>
          <a:lstStyle/>
          <a:p>
            <a:pPr marL="0" indent="0">
              <a:lnSpc>
                <a:spcPct val="110000"/>
              </a:lnSpc>
              <a:buNone/>
            </a:pPr>
            <a:r>
              <a:rPr lang="en-US" dirty="0"/>
              <a:t>Create your own storyboard on the life of </a:t>
            </a:r>
            <a:br>
              <a:rPr lang="en-US" dirty="0"/>
            </a:br>
            <a:r>
              <a:rPr lang="en-US" dirty="0"/>
              <a:t>St Thérèse of Lisieux. Remember to include information about the different stages of her life below the image that you draw. Use the facts that you have learned about her life to demonstrate your understanding and creativity. </a:t>
            </a:r>
          </a:p>
        </p:txBody>
      </p:sp>
      <p:pic>
        <p:nvPicPr>
          <p:cNvPr id="1026" name="Picture 2" descr="Image result for storyboard template"/>
          <p:cNvPicPr>
            <a:picLocks noChangeAspect="1" noChangeArrowheads="1"/>
          </p:cNvPicPr>
          <p:nvPr/>
        </p:nvPicPr>
        <p:blipFill rotWithShape="1">
          <a:blip r:embed="rId2">
            <a:extLst>
              <a:ext uri="{28A0092B-C50C-407E-A947-70E740481C1C}">
                <a14:useLocalDpi xmlns:a14="http://schemas.microsoft.com/office/drawing/2010/main" val="0"/>
              </a:ext>
            </a:extLst>
          </a:blip>
          <a:srcRect t="1601" b="8399"/>
          <a:stretch/>
        </p:blipFill>
        <p:spPr bwMode="auto">
          <a:xfrm>
            <a:off x="447934" y="1014223"/>
            <a:ext cx="7087185" cy="27548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toryboard template"/>
          <p:cNvPicPr>
            <a:picLocks noChangeAspect="1" noChangeArrowheads="1"/>
          </p:cNvPicPr>
          <p:nvPr/>
        </p:nvPicPr>
        <p:blipFill rotWithShape="1">
          <a:blip r:embed="rId2">
            <a:extLst>
              <a:ext uri="{28A0092B-C50C-407E-A947-70E740481C1C}">
                <a14:useLocalDpi xmlns:a14="http://schemas.microsoft.com/office/drawing/2010/main" val="0"/>
              </a:ext>
            </a:extLst>
          </a:blip>
          <a:srcRect t="1601" b="8399"/>
          <a:stretch/>
        </p:blipFill>
        <p:spPr bwMode="auto">
          <a:xfrm>
            <a:off x="447935" y="3835284"/>
            <a:ext cx="7104132" cy="27614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t therese of lisieux for children"/>
          <p:cNvPicPr>
            <a:picLocks noChangeAspect="1" noChangeArrowheads="1"/>
          </p:cNvPicPr>
          <p:nvPr/>
        </p:nvPicPr>
        <p:blipFill rotWithShape="1">
          <a:blip r:embed="rId3">
            <a:extLst>
              <a:ext uri="{28A0092B-C50C-407E-A947-70E740481C1C}">
                <a14:useLocalDpi xmlns:a14="http://schemas.microsoft.com/office/drawing/2010/main" val="0"/>
              </a:ext>
            </a:extLst>
          </a:blip>
          <a:srcRect b="9648"/>
          <a:stretch/>
        </p:blipFill>
        <p:spPr bwMode="auto">
          <a:xfrm>
            <a:off x="5523614" y="3909512"/>
            <a:ext cx="1618579" cy="18929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t therese of lisieux as a child cartoon"/>
          <p:cNvPicPr>
            <a:picLocks noChangeAspect="1" noChangeArrowheads="1"/>
          </p:cNvPicPr>
          <p:nvPr/>
        </p:nvPicPr>
        <p:blipFill rotWithShape="1">
          <a:blip r:embed="rId4">
            <a:extLst>
              <a:ext uri="{28A0092B-C50C-407E-A947-70E740481C1C}">
                <a14:useLocalDpi xmlns:a14="http://schemas.microsoft.com/office/drawing/2010/main" val="0"/>
              </a:ext>
            </a:extLst>
          </a:blip>
          <a:srcRect t="10040" b="19557"/>
          <a:stretch/>
        </p:blipFill>
        <p:spPr bwMode="auto">
          <a:xfrm>
            <a:off x="2935104" y="3909512"/>
            <a:ext cx="2079430" cy="1892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AFCEE8C4-662F-96CD-EBD5-1180CFBAE027}"/>
              </a:ext>
            </a:extLst>
          </p:cNvPr>
          <p:cNvSpPr txBox="1">
            <a:spLocks/>
          </p:cNvSpPr>
          <p:nvPr/>
        </p:nvSpPr>
        <p:spPr>
          <a:xfrm>
            <a:off x="0" y="1"/>
            <a:ext cx="12192000" cy="914399"/>
          </a:xfrm>
          <a:prstGeom prst="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St Thérèse of Lisieux</a:t>
            </a:r>
          </a:p>
        </p:txBody>
      </p:sp>
    </p:spTree>
    <p:extLst>
      <p:ext uri="{BB962C8B-B14F-4D97-AF65-F5344CB8AC3E}">
        <p14:creationId xmlns:p14="http://schemas.microsoft.com/office/powerpoint/2010/main" val="7746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8577" y="2492538"/>
            <a:ext cx="3437681" cy="2757917"/>
          </a:xfrm>
          <a:ln w="12700">
            <a:noFill/>
          </a:ln>
        </p:spPr>
        <p:txBody>
          <a:bodyPr anchor="ctr">
            <a:normAutofit/>
          </a:bodyPr>
          <a:lstStyle/>
          <a:p>
            <a:pPr marL="0" indent="0">
              <a:lnSpc>
                <a:spcPct val="100000"/>
              </a:lnSpc>
              <a:buNone/>
            </a:pPr>
            <a:r>
              <a:rPr lang="en-US" sz="2400" dirty="0">
                <a:solidFill>
                  <a:schemeClr val="accent1">
                    <a:lumMod val="50000"/>
                  </a:schemeClr>
                </a:solidFill>
              </a:rPr>
              <a:t>Making Thinking Visible</a:t>
            </a:r>
          </a:p>
          <a:p>
            <a:pPr marL="0" indent="0">
              <a:lnSpc>
                <a:spcPct val="100000"/>
              </a:lnSpc>
              <a:buNone/>
            </a:pPr>
            <a:r>
              <a:rPr lang="en-US" sz="2400" dirty="0"/>
              <a:t>Create your own </a:t>
            </a:r>
            <a:r>
              <a:rPr lang="en-US" sz="2400" dirty="0" err="1"/>
              <a:t>colour</a:t>
            </a:r>
            <a:r>
              <a:rPr lang="en-US" sz="2400" dirty="0"/>
              <a:t>-symbol-image poster on the life of St Thérèse.</a:t>
            </a:r>
          </a:p>
        </p:txBody>
      </p:sp>
      <p:pic>
        <p:nvPicPr>
          <p:cNvPr id="2050" name="Picture 2" descr="Image result for colour symbo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1" y="1145347"/>
            <a:ext cx="7269734" cy="5452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C90746-48EB-5C88-F0F7-741DC96F80AE}"/>
              </a:ext>
            </a:extLst>
          </p:cNvPr>
          <p:cNvSpPr txBox="1">
            <a:spLocks/>
          </p:cNvSpPr>
          <p:nvPr/>
        </p:nvSpPr>
        <p:spPr>
          <a:xfrm>
            <a:off x="0" y="1"/>
            <a:ext cx="12192000" cy="914399"/>
          </a:xfrm>
          <a:prstGeom prst="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St Thérèse of Lisieux</a:t>
            </a:r>
          </a:p>
        </p:txBody>
      </p:sp>
    </p:spTree>
    <p:extLst>
      <p:ext uri="{BB962C8B-B14F-4D97-AF65-F5344CB8AC3E}">
        <p14:creationId xmlns:p14="http://schemas.microsoft.com/office/powerpoint/2010/main" val="126435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98156" y="1354238"/>
            <a:ext cx="10785389" cy="5161891"/>
          </a:xfrm>
          <a:prstGeom prst="rect">
            <a:avLst/>
          </a:prstGeom>
          <a:ln w="127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GB" sz="2400" b="1" dirty="0">
                <a:solidFill>
                  <a:schemeClr val="accent1">
                    <a:lumMod val="50000"/>
                  </a:schemeClr>
                </a:solidFill>
              </a:rPr>
              <a:t>Making Thinking Visible- Step Inside</a:t>
            </a:r>
          </a:p>
          <a:p>
            <a:pPr marL="0" indent="0" algn="just">
              <a:lnSpc>
                <a:spcPct val="150000"/>
              </a:lnSpc>
              <a:buNone/>
            </a:pPr>
            <a:r>
              <a:rPr lang="en-GB" sz="2400" dirty="0"/>
              <a:t>Imagine that you were one of St Therese’s older sisters and witnessed your little sister being made a saint.</a:t>
            </a:r>
          </a:p>
          <a:p>
            <a:pPr marL="514350" indent="-514350" algn="just">
              <a:lnSpc>
                <a:spcPct val="150000"/>
              </a:lnSpc>
              <a:buFont typeface="+mj-lt"/>
              <a:buAutoNum type="arabicPeriod"/>
            </a:pPr>
            <a:r>
              <a:rPr lang="en-GB" sz="2400" dirty="0"/>
              <a:t>What can  you see, observe or notice?</a:t>
            </a:r>
          </a:p>
          <a:p>
            <a:pPr marL="514350" indent="-514350" algn="just">
              <a:lnSpc>
                <a:spcPct val="150000"/>
              </a:lnSpc>
              <a:buFont typeface="+mj-lt"/>
              <a:buAutoNum type="arabicPeriod"/>
            </a:pPr>
            <a:r>
              <a:rPr lang="en-GB" sz="2400" dirty="0"/>
              <a:t>What might you know, understand, hold true or believe?</a:t>
            </a:r>
          </a:p>
          <a:p>
            <a:pPr marL="514350" indent="-514350" algn="just">
              <a:lnSpc>
                <a:spcPct val="150000"/>
              </a:lnSpc>
              <a:buFont typeface="+mj-lt"/>
              <a:buAutoNum type="arabicPeriod"/>
            </a:pPr>
            <a:r>
              <a:rPr lang="en-GB" sz="2400" dirty="0"/>
              <a:t>What might you care deeply about?</a:t>
            </a:r>
          </a:p>
          <a:p>
            <a:pPr marL="514350" indent="-514350" algn="just">
              <a:lnSpc>
                <a:spcPct val="150000"/>
              </a:lnSpc>
              <a:buFont typeface="+mj-lt"/>
              <a:buAutoNum type="arabicPeriod"/>
            </a:pPr>
            <a:r>
              <a:rPr lang="en-GB" sz="2400" dirty="0"/>
              <a:t>What might you wonder about or question? </a:t>
            </a:r>
          </a:p>
        </p:txBody>
      </p:sp>
      <p:pic>
        <p:nvPicPr>
          <p:cNvPr id="5" name="Picture 2" descr="Image result for st therese of lisie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2160" y="2736415"/>
            <a:ext cx="2998573" cy="37797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AB238A9-A15F-E2FF-BE93-5F509F4FA155}"/>
              </a:ext>
            </a:extLst>
          </p:cNvPr>
          <p:cNvSpPr txBox="1">
            <a:spLocks/>
          </p:cNvSpPr>
          <p:nvPr/>
        </p:nvSpPr>
        <p:spPr>
          <a:xfrm>
            <a:off x="0" y="1"/>
            <a:ext cx="12192000" cy="914399"/>
          </a:xfrm>
          <a:prstGeom prst="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St Thérèse of Lisieux</a:t>
            </a:r>
          </a:p>
        </p:txBody>
      </p:sp>
    </p:spTree>
    <p:extLst>
      <p:ext uri="{BB962C8B-B14F-4D97-AF65-F5344CB8AC3E}">
        <p14:creationId xmlns:p14="http://schemas.microsoft.com/office/powerpoint/2010/main" val="192618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8819" y="1692374"/>
            <a:ext cx="4929085" cy="4154984"/>
          </a:xfrm>
          <a:prstGeom prst="rect">
            <a:avLst/>
          </a:prstGeom>
          <a:noFill/>
        </p:spPr>
        <p:txBody>
          <a:bodyPr wrap="square" rtlCol="0" anchor="ctr">
            <a:spAutoFit/>
          </a:bodyPr>
          <a:lstStyle/>
          <a:p>
            <a:r>
              <a:rPr lang="en-GB" sz="2400" b="1" dirty="0"/>
              <a:t>Pray and fundraise for </a:t>
            </a:r>
            <a:r>
              <a:rPr lang="en-GB" sz="2400" b="1" dirty="0" err="1"/>
              <a:t>Missio</a:t>
            </a:r>
            <a:r>
              <a:rPr lang="en-GB" sz="2400" b="1" dirty="0"/>
              <a:t> Scotland—</a:t>
            </a:r>
            <a:r>
              <a:rPr lang="en-GB" sz="2400" dirty="0"/>
              <a:t>Help today’s missionaries support those living in poverty overseas. </a:t>
            </a:r>
          </a:p>
          <a:p>
            <a:endParaRPr lang="en-GB" sz="2400" dirty="0"/>
          </a:p>
          <a:p>
            <a:r>
              <a:rPr lang="en-GB" sz="2400" b="1" dirty="0"/>
              <a:t>Follow Thérèse’s </a:t>
            </a:r>
            <a:r>
              <a:rPr lang="en-GB" sz="2400" b="1" i="1" dirty="0"/>
              <a:t>Little Way</a:t>
            </a:r>
            <a:r>
              <a:rPr lang="en-GB" sz="2400" b="1" dirty="0"/>
              <a:t>—</a:t>
            </a:r>
            <a:r>
              <a:rPr lang="en-GB" sz="2400" dirty="0"/>
              <a:t>Miss no opportunity to be missionaries of God’s love. </a:t>
            </a:r>
          </a:p>
          <a:p>
            <a:endParaRPr lang="en-GB" sz="2400" dirty="0"/>
          </a:p>
          <a:p>
            <a:r>
              <a:rPr lang="en-GB" sz="2400" b="1" dirty="0"/>
              <a:t>Get to know Jesus—</a:t>
            </a:r>
            <a:r>
              <a:rPr lang="en-GB" sz="2400" dirty="0"/>
              <a:t>Spend time with God and by reflecting on the Gospel.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37" b="17696"/>
          <a:stretch/>
        </p:blipFill>
        <p:spPr>
          <a:xfrm>
            <a:off x="1409522" y="1184742"/>
            <a:ext cx="3618236" cy="2206811"/>
          </a:xfrm>
          <a:prstGeom prst="rect">
            <a:avLst/>
          </a:prstGeom>
          <a:ln w="12700">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73" y="3526972"/>
            <a:ext cx="2693467" cy="2855167"/>
          </a:xfrm>
          <a:prstGeom prst="rect">
            <a:avLst/>
          </a:prstGeom>
        </p:spPr>
      </p:pic>
      <p:pic>
        <p:nvPicPr>
          <p:cNvPr id="7" name="Picture 6"/>
          <p:cNvPicPr/>
          <p:nvPr/>
        </p:nvPicPr>
        <p:blipFill rotWithShape="1">
          <a:blip r:embed="rId4" cstate="screen">
            <a:extLst>
              <a:ext uri="{28A0092B-C50C-407E-A947-70E740481C1C}">
                <a14:useLocalDpi xmlns:a14="http://schemas.microsoft.com/office/drawing/2010/main"/>
              </a:ext>
            </a:extLst>
          </a:blip>
          <a:srcRect t="20776" b="1162"/>
          <a:stretch/>
        </p:blipFill>
        <p:spPr bwMode="auto">
          <a:xfrm>
            <a:off x="3526971" y="3526972"/>
            <a:ext cx="2705878" cy="3107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3EB4BFF-E3DF-6DC6-1E0C-D564A6E0F690}"/>
              </a:ext>
            </a:extLst>
          </p:cNvPr>
          <p:cNvSpPr txBox="1">
            <a:spLocks/>
          </p:cNvSpPr>
          <p:nvPr/>
        </p:nvSpPr>
        <p:spPr>
          <a:xfrm>
            <a:off x="0" y="1"/>
            <a:ext cx="12192000" cy="914399"/>
          </a:xfrm>
          <a:prstGeom prst="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St Thérèse of Lisieux</a:t>
            </a:r>
          </a:p>
        </p:txBody>
      </p:sp>
    </p:spTree>
    <p:extLst>
      <p:ext uri="{BB962C8B-B14F-4D97-AF65-F5344CB8AC3E}">
        <p14:creationId xmlns:p14="http://schemas.microsoft.com/office/powerpoint/2010/main" val="12511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416" y="1185856"/>
            <a:ext cx="7703555" cy="5161006"/>
          </a:xfrm>
        </p:spPr>
        <p:txBody>
          <a:bodyPr>
            <a:noAutofit/>
          </a:bodyPr>
          <a:lstStyle/>
          <a:p>
            <a:pPr marL="0" indent="0" algn="just">
              <a:lnSpc>
                <a:spcPct val="170000"/>
              </a:lnSpc>
              <a:buNone/>
            </a:pPr>
            <a:r>
              <a:rPr lang="en-GB" sz="1500" dirty="0"/>
              <a:t>In the name of the Father, and of the Son, and of the Holy Spirit. Amen.  </a:t>
            </a:r>
          </a:p>
          <a:p>
            <a:pPr marL="0" indent="0" algn="just">
              <a:lnSpc>
                <a:spcPct val="170000"/>
              </a:lnSpc>
              <a:buNone/>
            </a:pPr>
            <a:r>
              <a:rPr lang="en-GB" sz="1500" dirty="0"/>
              <a:t>Dearest St Therese of Lisieux, you said that you would spend your time in heaven doing good on earth. Your trust in God was complete. Pray that He may increase my trust in His goodness and mercy as I ask for the following petitions… (State your intentions) Pray for me that I, like you, may have great and innocent confidence in the loving promises of our God. Pray that I may live my life in union with God’s plan for me, and one day see the Face of God whom you loved so deeply. Saint Therese, you were faithful to God even unto the moment of your death. Pray for me that I may be faithful to our loving God. May my life bring peace and love to the world through faithful endurance in love for God our saviour. Loving God, you blessed St. Therese with a capacity for a great love. Help me to believe in your unconditional love for each of your children, especially for me. I love you, Lord. Help me to love you more! Glory be to the Father, to the Son, and to the Holy Spirit. As it was in the beginning, is now, and ever shall be, world without end.  Amen. </a:t>
            </a:r>
            <a:endParaRPr lang="en-US" sz="1500" dirty="0"/>
          </a:p>
          <a:p>
            <a:pPr marL="0" indent="0" algn="just">
              <a:lnSpc>
                <a:spcPct val="170000"/>
              </a:lnSpc>
              <a:buNone/>
            </a:pPr>
            <a:r>
              <a:rPr lang="en-GB" sz="1500" dirty="0"/>
              <a:t>In the name of the Father, and of the Son, and of the Holy Spirit. Amen. </a:t>
            </a:r>
            <a:endParaRPr lang="en-US" sz="1500" dirty="0"/>
          </a:p>
          <a:p>
            <a:endParaRPr lang="en-US" sz="15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942" b="749"/>
          <a:stretch/>
        </p:blipFill>
        <p:spPr>
          <a:xfrm>
            <a:off x="8174074" y="2077583"/>
            <a:ext cx="4017926" cy="3749040"/>
          </a:xfrm>
          <a:prstGeom prst="rect">
            <a:avLst/>
          </a:prstGeom>
        </p:spPr>
      </p:pic>
      <p:sp>
        <p:nvSpPr>
          <p:cNvPr id="2" name="Title 1">
            <a:extLst>
              <a:ext uri="{FF2B5EF4-FFF2-40B4-BE49-F238E27FC236}">
                <a16:creationId xmlns:a16="http://schemas.microsoft.com/office/drawing/2014/main" id="{6B8089B7-3637-E5AE-46B4-C88A5A1C1B2B}"/>
              </a:ext>
            </a:extLst>
          </p:cNvPr>
          <p:cNvSpPr txBox="1">
            <a:spLocks/>
          </p:cNvSpPr>
          <p:nvPr/>
        </p:nvSpPr>
        <p:spPr>
          <a:xfrm>
            <a:off x="0" y="1"/>
            <a:ext cx="12192000" cy="914399"/>
          </a:xfrm>
          <a:prstGeom prst="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St Thérèse of Lisieux</a:t>
            </a:r>
          </a:p>
        </p:txBody>
      </p:sp>
    </p:spTree>
    <p:extLst>
      <p:ext uri="{BB962C8B-B14F-4D97-AF65-F5344CB8AC3E}">
        <p14:creationId xmlns:p14="http://schemas.microsoft.com/office/powerpoint/2010/main" val="89319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5436" y="1030147"/>
            <a:ext cx="6936261" cy="5016426"/>
          </a:xfrm>
        </p:spPr>
        <p:txBody>
          <a:bodyPr>
            <a:normAutofit fontScale="85000" lnSpcReduction="20000"/>
          </a:bodyPr>
          <a:lstStyle/>
          <a:p>
            <a:pPr marL="0" indent="0">
              <a:lnSpc>
                <a:spcPct val="120000"/>
              </a:lnSpc>
              <a:buNone/>
            </a:pPr>
            <a:r>
              <a:rPr lang="en-US" b="1" dirty="0">
                <a:solidFill>
                  <a:schemeClr val="accent1">
                    <a:lumMod val="50000"/>
                  </a:schemeClr>
                </a:solidFill>
              </a:rPr>
              <a:t>This Is Our Faith</a:t>
            </a:r>
          </a:p>
          <a:p>
            <a:pPr marL="0" indent="0">
              <a:lnSpc>
                <a:spcPct val="120000"/>
              </a:lnSpc>
              <a:buNone/>
            </a:pPr>
            <a:r>
              <a:rPr lang="en-US" i="1" dirty="0"/>
              <a:t>S1 RERC 3- 10a I have explored the belief that the Holy Spirit inspires and empowers the Church to fulfil its prophetic and missionary role in our world today. I have researched into situations which bear witness to this. I can describe how I and others can contribute to this work.</a:t>
            </a:r>
          </a:p>
          <a:p>
            <a:pPr marL="0" indent="0">
              <a:lnSpc>
                <a:spcPct val="120000"/>
              </a:lnSpc>
              <a:buNone/>
            </a:pPr>
            <a:endParaRPr lang="en-US" i="1" dirty="0"/>
          </a:p>
          <a:p>
            <a:pPr marL="0" indent="0">
              <a:lnSpc>
                <a:spcPct val="120000"/>
              </a:lnSpc>
              <a:buNone/>
            </a:pPr>
            <a:r>
              <a:rPr lang="en-US" dirty="0"/>
              <a:t>I have considered how the Church, through parishes, dioceses &amp; </a:t>
            </a:r>
            <a:r>
              <a:rPr lang="en-US" dirty="0" err="1"/>
              <a:t>organisations</a:t>
            </a:r>
            <a:r>
              <a:rPr lang="en-US" dirty="0"/>
              <a:t>, helps to support and nurture communities, both in their faith journeys and in their everyday lives. </a:t>
            </a:r>
          </a:p>
        </p:txBody>
      </p:sp>
      <p:pic>
        <p:nvPicPr>
          <p:cNvPr id="1026" name="Picture 2" descr="http://www.sces.uk.com/images/TIOF%20Strands%20Master%20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75" y="1155086"/>
            <a:ext cx="3215735" cy="4617064"/>
          </a:xfrm>
          <a:prstGeom prst="rect">
            <a:avLst/>
          </a:prstGeom>
          <a:noFill/>
          <a:ln w="31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D9EA95-75BE-C144-8CD1-A3333B91D391}"/>
              </a:ext>
            </a:extLst>
          </p:cNvPr>
          <p:cNvSpPr txBox="1">
            <a:spLocks/>
          </p:cNvSpPr>
          <p:nvPr/>
        </p:nvSpPr>
        <p:spPr>
          <a:xfrm>
            <a:off x="0" y="1"/>
            <a:ext cx="12192000" cy="914399"/>
          </a:xfrm>
          <a:prstGeom prst="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St Thérèse of Lisieux</a:t>
            </a:r>
          </a:p>
        </p:txBody>
      </p:sp>
    </p:spTree>
    <p:extLst>
      <p:ext uri="{BB962C8B-B14F-4D97-AF65-F5344CB8AC3E}">
        <p14:creationId xmlns:p14="http://schemas.microsoft.com/office/powerpoint/2010/main" val="2330332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676" y="1214438"/>
            <a:ext cx="6247968" cy="4962525"/>
          </a:xfrm>
          <a:ln w="12700">
            <a:noFill/>
          </a:ln>
        </p:spPr>
        <p:txBody>
          <a:bodyPr>
            <a:normAutofit fontScale="92500"/>
          </a:bodyPr>
          <a:lstStyle/>
          <a:p>
            <a:pPr marL="0" indent="0">
              <a:lnSpc>
                <a:spcPct val="120000"/>
              </a:lnSpc>
              <a:buNone/>
            </a:pPr>
            <a:r>
              <a:rPr lang="en-GB" b="1" dirty="0">
                <a:solidFill>
                  <a:schemeClr val="accent1">
                    <a:lumMod val="50000"/>
                  </a:schemeClr>
                </a:solidFill>
              </a:rPr>
              <a:t>Early Life</a:t>
            </a:r>
          </a:p>
          <a:p>
            <a:pPr marL="0" indent="0">
              <a:lnSpc>
                <a:spcPct val="120000"/>
              </a:lnSpc>
              <a:buNone/>
            </a:pPr>
            <a:r>
              <a:rPr lang="en-GB" dirty="0"/>
              <a:t>She was born in Rue Saint-Blaise, </a:t>
            </a:r>
            <a:r>
              <a:rPr lang="en-GB" dirty="0" err="1"/>
              <a:t>Alençon</a:t>
            </a:r>
            <a:r>
              <a:rPr lang="en-GB" dirty="0"/>
              <a:t>, in France on 2 January 1873, the daughter of Marie-</a:t>
            </a:r>
            <a:r>
              <a:rPr lang="en-GB" dirty="0" err="1"/>
              <a:t>Azélie</a:t>
            </a:r>
            <a:r>
              <a:rPr lang="en-GB" dirty="0"/>
              <a:t> </a:t>
            </a:r>
            <a:r>
              <a:rPr lang="en-GB" dirty="0" err="1"/>
              <a:t>Guérin</a:t>
            </a:r>
            <a:r>
              <a:rPr lang="en-GB" dirty="0"/>
              <a:t>, and Louis Martin, a jeweller and watchmaker.</a:t>
            </a:r>
          </a:p>
          <a:p>
            <a:pPr marL="0" indent="0">
              <a:lnSpc>
                <a:spcPct val="120000"/>
              </a:lnSpc>
              <a:buNone/>
            </a:pPr>
            <a:r>
              <a:rPr lang="en-GB" dirty="0"/>
              <a:t>Therese Martin was the last of nine children born to Louis and </a:t>
            </a:r>
            <a:r>
              <a:rPr lang="en-GB" dirty="0" err="1"/>
              <a:t>Zelie</a:t>
            </a:r>
            <a:r>
              <a:rPr lang="en-GB" dirty="0"/>
              <a:t> Martin on January 2, 1873, in </a:t>
            </a:r>
            <a:r>
              <a:rPr lang="en-GB" dirty="0" err="1"/>
              <a:t>Alencon</a:t>
            </a:r>
            <a:r>
              <a:rPr lang="en-GB" dirty="0"/>
              <a:t>, France. However, only five of these children lived to reach adulthood. </a:t>
            </a:r>
            <a:endParaRPr lang="en-US" dirty="0"/>
          </a:p>
        </p:txBody>
      </p:sp>
      <p:pic>
        <p:nvPicPr>
          <p:cNvPr id="1026" name="Picture 2" descr="https://upload.wikimedia.org/wikipedia/commons/6/6a/Teresa18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637" y="1399789"/>
            <a:ext cx="3901687" cy="4272349"/>
          </a:xfrm>
          <a:prstGeom prst="rect">
            <a:avLst/>
          </a:prstGeom>
          <a:noFill/>
          <a:ln w="127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BA6A83A-1B60-75ED-D4CA-E97D57E6D2C1}"/>
              </a:ext>
            </a:extLst>
          </p:cNvPr>
          <p:cNvSpPr txBox="1">
            <a:spLocks/>
          </p:cNvSpPr>
          <p:nvPr/>
        </p:nvSpPr>
        <p:spPr>
          <a:xfrm>
            <a:off x="0" y="1"/>
            <a:ext cx="12192000" cy="914399"/>
          </a:xfrm>
          <a:prstGeom prst="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St Thérèse of Lisieux</a:t>
            </a:r>
          </a:p>
        </p:txBody>
      </p:sp>
    </p:spTree>
    <p:extLst>
      <p:ext uri="{BB962C8B-B14F-4D97-AF65-F5344CB8AC3E}">
        <p14:creationId xmlns:p14="http://schemas.microsoft.com/office/powerpoint/2010/main" val="127222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375" y="914400"/>
            <a:ext cx="6450537" cy="5637255"/>
          </a:xfrm>
          <a:noFill/>
          <a:ln w="12700">
            <a:noFill/>
          </a:ln>
        </p:spPr>
        <p:txBody>
          <a:bodyPr anchor="ctr">
            <a:normAutofit fontScale="92500"/>
          </a:bodyPr>
          <a:lstStyle/>
          <a:p>
            <a:pPr marL="0" indent="0" algn="just">
              <a:lnSpc>
                <a:spcPct val="120000"/>
              </a:lnSpc>
              <a:buNone/>
            </a:pPr>
            <a:r>
              <a:rPr lang="en-US" dirty="0"/>
              <a:t>All five of the Martin daughters became nuns.</a:t>
            </a:r>
          </a:p>
          <a:p>
            <a:pPr marL="0" indent="0" algn="just">
              <a:lnSpc>
                <a:spcPct val="120000"/>
              </a:lnSpc>
              <a:buNone/>
            </a:pPr>
            <a:r>
              <a:rPr lang="en-US" dirty="0"/>
              <a:t>—Marie (February 22, 1860, d. January 19, 1940),</a:t>
            </a:r>
          </a:p>
          <a:p>
            <a:pPr marL="0" indent="0" algn="just">
              <a:lnSpc>
                <a:spcPct val="120000"/>
              </a:lnSpc>
              <a:buNone/>
            </a:pPr>
            <a:r>
              <a:rPr lang="en-US" dirty="0"/>
              <a:t>—Pauline (September 7, 1861, d. July 28, 1951),</a:t>
            </a:r>
          </a:p>
          <a:p>
            <a:pPr marL="0" indent="0" algn="just">
              <a:lnSpc>
                <a:spcPct val="120000"/>
              </a:lnSpc>
              <a:buNone/>
            </a:pPr>
            <a:r>
              <a:rPr lang="en-US" dirty="0"/>
              <a:t>—</a:t>
            </a:r>
            <a:r>
              <a:rPr lang="en-US" dirty="0" err="1"/>
              <a:t>Léonie</a:t>
            </a:r>
            <a:r>
              <a:rPr lang="en-US" dirty="0"/>
              <a:t> (June 3 1863, d. June 16, 1941),</a:t>
            </a:r>
          </a:p>
          <a:p>
            <a:pPr marL="0" indent="0" algn="just">
              <a:lnSpc>
                <a:spcPct val="120000"/>
              </a:lnSpc>
              <a:buNone/>
            </a:pPr>
            <a:r>
              <a:rPr lang="en-US" dirty="0"/>
              <a:t>—Céline (April 28, 1869, d. February 25, 1959), </a:t>
            </a:r>
          </a:p>
          <a:p>
            <a:pPr marL="0" indent="0" algn="just">
              <a:lnSpc>
                <a:spcPct val="120000"/>
              </a:lnSpc>
              <a:buNone/>
            </a:pPr>
            <a:r>
              <a:rPr lang="en-US" dirty="0"/>
              <a:t>—Thérèse (Thérèse </a:t>
            </a:r>
            <a:r>
              <a:rPr lang="en-GB" dirty="0"/>
              <a:t>2 January 1873, d. September 30, 1897</a:t>
            </a:r>
            <a:r>
              <a:rPr lang="en-US" dirty="0"/>
              <a:t>).</a:t>
            </a:r>
          </a:p>
        </p:txBody>
      </p:sp>
      <p:pic>
        <p:nvPicPr>
          <p:cNvPr id="4" name="Picture 5" descr="http://upload.wikimedia.org/wikipedia/commons/e/ef/Teresa13ann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138" y="1366879"/>
            <a:ext cx="3634486" cy="4831207"/>
          </a:xfrm>
          <a:prstGeom prst="rect">
            <a:avLst/>
          </a:prstGeom>
          <a:solidFill>
            <a:srgbClr val="FFFFFF">
              <a:shade val="85000"/>
            </a:srgbClr>
          </a:solidFill>
          <a:ln w="12700" cap="rnd">
            <a:solidFill>
              <a:srgbClr val="FFFFFF"/>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id="{A8778655-7062-BF1E-4B13-5752B6119E80}"/>
              </a:ext>
            </a:extLst>
          </p:cNvPr>
          <p:cNvSpPr txBox="1">
            <a:spLocks/>
          </p:cNvSpPr>
          <p:nvPr/>
        </p:nvSpPr>
        <p:spPr>
          <a:xfrm>
            <a:off x="0" y="1"/>
            <a:ext cx="12192000" cy="914399"/>
          </a:xfrm>
          <a:prstGeom prst="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St Thérèse of Lisieux</a:t>
            </a:r>
          </a:p>
        </p:txBody>
      </p:sp>
    </p:spTree>
    <p:extLst>
      <p:ext uri="{BB962C8B-B14F-4D97-AF65-F5344CB8AC3E}">
        <p14:creationId xmlns:p14="http://schemas.microsoft.com/office/powerpoint/2010/main" val="39006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5805" y="1135626"/>
            <a:ext cx="7492181" cy="5118405"/>
          </a:xfrm>
          <a:ln w="12700">
            <a:noFill/>
          </a:ln>
        </p:spPr>
        <p:txBody>
          <a:bodyPr anchor="ctr">
            <a:normAutofit/>
          </a:bodyPr>
          <a:lstStyle/>
          <a:p>
            <a:pPr marL="0" indent="0">
              <a:lnSpc>
                <a:spcPct val="100000"/>
              </a:lnSpc>
              <a:buNone/>
            </a:pPr>
            <a:r>
              <a:rPr lang="en-GB" dirty="0"/>
              <a:t>At the age of 14, on Christmas Eve in 1886, Therese had a conversion that transformed her life. From then on, her powerful energy and sensitive spirit were turned toward love, instead of keeping herself happy. </a:t>
            </a:r>
          </a:p>
          <a:p>
            <a:pPr marL="0" indent="0">
              <a:lnSpc>
                <a:spcPct val="100000"/>
              </a:lnSpc>
              <a:buNone/>
            </a:pPr>
            <a:endParaRPr lang="en-GB" dirty="0"/>
          </a:p>
          <a:p>
            <a:pPr marL="0" indent="0">
              <a:lnSpc>
                <a:spcPct val="100000"/>
              </a:lnSpc>
              <a:buNone/>
            </a:pPr>
            <a:r>
              <a:rPr lang="en-GB" dirty="0"/>
              <a:t>At 15, she entered the Carmelite convent in Lisieux to give her whole life to God. She took the religious name Sister Therese of the Child Jesus and the Holy Face.</a:t>
            </a:r>
            <a:endParaRPr lang="en-US" dirty="0"/>
          </a:p>
        </p:txBody>
      </p:sp>
      <p:pic>
        <p:nvPicPr>
          <p:cNvPr id="4" name="Picture 9" descr="http://www.sttheresatrumbull.org/usermedia/images/StTofL/lisieux-ew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76" y="1284837"/>
            <a:ext cx="3174474" cy="4969193"/>
          </a:xfrm>
          <a:prstGeom prst="rect">
            <a:avLst/>
          </a:prstGeom>
          <a:solidFill>
            <a:srgbClr val="FFFFFF">
              <a:shade val="85000"/>
            </a:srgbClr>
          </a:solidFill>
          <a:ln w="57150" cap="rnd">
            <a:solidFill>
              <a:srgbClr val="FFFFFF"/>
            </a:solidFill>
          </a:ln>
          <a:effectLst>
            <a:outerShdw blurRad="152400" dist="127000" algn="tl" rotWithShape="0">
              <a:srgbClr val="5F3F1F">
                <a:alpha val="4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id="{638FD03C-8CD4-DD74-FB65-59A44886C14E}"/>
              </a:ext>
            </a:extLst>
          </p:cNvPr>
          <p:cNvSpPr txBox="1">
            <a:spLocks/>
          </p:cNvSpPr>
          <p:nvPr/>
        </p:nvSpPr>
        <p:spPr>
          <a:xfrm>
            <a:off x="0" y="1"/>
            <a:ext cx="12192000" cy="914399"/>
          </a:xfrm>
          <a:prstGeom prst="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St Thérèse of Lisieux</a:t>
            </a:r>
          </a:p>
        </p:txBody>
      </p:sp>
    </p:spTree>
    <p:extLst>
      <p:ext uri="{BB962C8B-B14F-4D97-AF65-F5344CB8AC3E}">
        <p14:creationId xmlns:p14="http://schemas.microsoft.com/office/powerpoint/2010/main" val="288550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0061"/>
            <a:ext cx="6106297" cy="4846902"/>
          </a:xfrm>
          <a:ln w="12700">
            <a:noFill/>
          </a:ln>
        </p:spPr>
        <p:txBody>
          <a:bodyPr anchor="ctr">
            <a:normAutofit/>
          </a:bodyPr>
          <a:lstStyle/>
          <a:p>
            <a:pPr marL="0" indent="0">
              <a:lnSpc>
                <a:spcPct val="120000"/>
              </a:lnSpc>
              <a:buNone/>
            </a:pPr>
            <a:r>
              <a:rPr lang="en-GB" dirty="0"/>
              <a:t>Living a hidden, simple life of prayer, she was gifted with great intimacy with God. Through sickness and dark nights of doubt and fear, she remained faithful to God, rooted in His merciful love. </a:t>
            </a:r>
          </a:p>
          <a:p>
            <a:pPr marL="0" indent="0">
              <a:lnSpc>
                <a:spcPct val="120000"/>
              </a:lnSpc>
              <a:buNone/>
            </a:pPr>
            <a:r>
              <a:rPr lang="en-GB" dirty="0"/>
              <a:t>After a long struggle with tuberculosis, she died on September 30, 1897, at the age of 24. Her last words were the story of her life: "My God, I love You!"</a:t>
            </a:r>
            <a:endParaRPr lang="en-US"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445082" y="1330061"/>
            <a:ext cx="4115195" cy="4964889"/>
          </a:xfrm>
          <a:prstGeom prst="rect">
            <a:avLst/>
          </a:prstGeom>
          <a:solidFill>
            <a:srgbClr val="FFFFFF">
              <a:shade val="85000"/>
            </a:srgbClr>
          </a:solidFill>
          <a:ln w="127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A7F1D42E-C48C-EEC5-90D9-6AB313680EF6}"/>
              </a:ext>
            </a:extLst>
          </p:cNvPr>
          <p:cNvSpPr txBox="1">
            <a:spLocks/>
          </p:cNvSpPr>
          <p:nvPr/>
        </p:nvSpPr>
        <p:spPr>
          <a:xfrm>
            <a:off x="0" y="1"/>
            <a:ext cx="12192000" cy="914399"/>
          </a:xfrm>
          <a:prstGeom prst="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St Thérèse of Lisieux</a:t>
            </a:r>
          </a:p>
        </p:txBody>
      </p:sp>
    </p:spTree>
    <p:extLst>
      <p:ext uri="{BB962C8B-B14F-4D97-AF65-F5344CB8AC3E}">
        <p14:creationId xmlns:p14="http://schemas.microsoft.com/office/powerpoint/2010/main" val="12166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600" y="1342103"/>
            <a:ext cx="6347657" cy="5157551"/>
          </a:xfrm>
          <a:ln w="12700">
            <a:noFill/>
          </a:ln>
        </p:spPr>
        <p:txBody>
          <a:bodyPr anchor="ctr">
            <a:normAutofit fontScale="92500" lnSpcReduction="20000"/>
          </a:bodyPr>
          <a:lstStyle/>
          <a:p>
            <a:pPr marL="0" indent="0">
              <a:lnSpc>
                <a:spcPct val="120000"/>
              </a:lnSpc>
              <a:buNone/>
            </a:pPr>
            <a:r>
              <a:rPr lang="en-GB" i="1" dirty="0"/>
              <a:t>I will seek out a means of getting to Heaven by a little way—very short and very straight, a little way that is wholly new. We live in an age of inventions; nowadays the rich need </a:t>
            </a:r>
            <a:br>
              <a:rPr lang="en-GB" i="1" dirty="0"/>
            </a:br>
            <a:r>
              <a:rPr lang="en-GB" i="1" dirty="0"/>
              <a:t>not trouble to climb the stairs, they have lifts instead. Well, I mean to try and find a lift by which I may be raised unto God, for I am too tiny to climb the steep stairway of perfection…Thine Arms, then, O Jesus, are the lift which must raise me up even unto Heaven. To get there I need not grow; on the contrary, I must remain little, I must become still less.</a:t>
            </a:r>
            <a:endParaRPr lang="en-US" dirty="0"/>
          </a:p>
        </p:txBody>
      </p:sp>
      <p:pic>
        <p:nvPicPr>
          <p:cNvPr id="4" name="Picture 3"/>
          <p:cNvPicPr/>
          <p:nvPr/>
        </p:nvPicPr>
        <p:blipFill rotWithShape="1">
          <a:blip r:embed="rId2" cstate="screen">
            <a:extLst>
              <a:ext uri="{28A0092B-C50C-407E-A947-70E740481C1C}">
                <a14:useLocalDpi xmlns:a14="http://schemas.microsoft.com/office/drawing/2010/main"/>
              </a:ext>
            </a:extLst>
          </a:blip>
          <a:srcRect/>
          <a:stretch/>
        </p:blipFill>
        <p:spPr bwMode="auto">
          <a:xfrm>
            <a:off x="6987219" y="1890885"/>
            <a:ext cx="4951142" cy="3317224"/>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A36BBC8A-952B-4CCC-C4AF-D881485BB497}"/>
              </a:ext>
            </a:extLst>
          </p:cNvPr>
          <p:cNvSpPr txBox="1">
            <a:spLocks/>
          </p:cNvSpPr>
          <p:nvPr/>
        </p:nvSpPr>
        <p:spPr>
          <a:xfrm>
            <a:off x="0" y="1"/>
            <a:ext cx="12192000" cy="914399"/>
          </a:xfrm>
          <a:prstGeom prst="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St Thérèse of Lisieux</a:t>
            </a:r>
          </a:p>
        </p:txBody>
      </p:sp>
    </p:spTree>
    <p:extLst>
      <p:ext uri="{BB962C8B-B14F-4D97-AF65-F5344CB8AC3E}">
        <p14:creationId xmlns:p14="http://schemas.microsoft.com/office/powerpoint/2010/main" val="368858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8590910"/>
              </p:ext>
            </p:extLst>
          </p:nvPr>
        </p:nvGraphicFramePr>
        <p:xfrm>
          <a:off x="3193671" y="1430106"/>
          <a:ext cx="6772130" cy="4858233"/>
        </p:xfrm>
        <a:graphic>
          <a:graphicData uri="http://schemas.openxmlformats.org/drawingml/2006/table">
            <a:tbl>
              <a:tblPr/>
              <a:tblGrid>
                <a:gridCol w="3386065">
                  <a:extLst>
                    <a:ext uri="{9D8B030D-6E8A-4147-A177-3AD203B41FA5}">
                      <a16:colId xmlns:a16="http://schemas.microsoft.com/office/drawing/2014/main" val="20000"/>
                    </a:ext>
                  </a:extLst>
                </a:gridCol>
                <a:gridCol w="3386065">
                  <a:extLst>
                    <a:ext uri="{9D8B030D-6E8A-4147-A177-3AD203B41FA5}">
                      <a16:colId xmlns:a16="http://schemas.microsoft.com/office/drawing/2014/main" val="20001"/>
                    </a:ext>
                  </a:extLst>
                </a:gridCol>
              </a:tblGrid>
              <a:tr h="4799112">
                <a:tc>
                  <a:txBody>
                    <a:bodyPr/>
                    <a:lstStyle/>
                    <a:p>
                      <a:pPr algn="just">
                        <a:lnSpc>
                          <a:spcPct val="150000"/>
                        </a:lnSpc>
                      </a:pPr>
                      <a:r>
                        <a:rPr lang="en-GB" sz="1250" dirty="0">
                          <a:effectLst/>
                        </a:rPr>
                        <a:t>Birthday</a:t>
                      </a:r>
                    </a:p>
                    <a:p>
                      <a:pPr algn="just">
                        <a:lnSpc>
                          <a:spcPct val="150000"/>
                        </a:lnSpc>
                      </a:pPr>
                      <a:r>
                        <a:rPr lang="en-GB" sz="1250" dirty="0">
                          <a:effectLst/>
                        </a:rPr>
                        <a:t>Baptism</a:t>
                      </a:r>
                    </a:p>
                    <a:p>
                      <a:pPr algn="just">
                        <a:lnSpc>
                          <a:spcPct val="150000"/>
                        </a:lnSpc>
                      </a:pPr>
                      <a:r>
                        <a:rPr lang="en-GB" sz="1250" dirty="0">
                          <a:effectLst/>
                        </a:rPr>
                        <a:t>Death of her Mother, </a:t>
                      </a:r>
                      <a:r>
                        <a:rPr lang="en-GB" sz="1250" dirty="0" err="1">
                          <a:effectLst/>
                        </a:rPr>
                        <a:t>Zelie</a:t>
                      </a:r>
                      <a:r>
                        <a:rPr lang="en-GB" sz="1250" dirty="0">
                          <a:effectLst/>
                        </a:rPr>
                        <a:t> Guerin</a:t>
                      </a:r>
                    </a:p>
                    <a:p>
                      <a:pPr algn="just">
                        <a:lnSpc>
                          <a:spcPct val="150000"/>
                        </a:lnSpc>
                      </a:pPr>
                      <a:r>
                        <a:rPr lang="en-GB" sz="1250" dirty="0">
                          <a:effectLst/>
                        </a:rPr>
                        <a:t>Pauline, her sister, enters Carmel</a:t>
                      </a:r>
                    </a:p>
                    <a:p>
                      <a:pPr algn="just">
                        <a:lnSpc>
                          <a:spcPct val="150000"/>
                        </a:lnSpc>
                      </a:pPr>
                      <a:r>
                        <a:rPr lang="en-GB" sz="1250" dirty="0">
                          <a:effectLst/>
                        </a:rPr>
                        <a:t>First Communion</a:t>
                      </a:r>
                    </a:p>
                    <a:p>
                      <a:pPr algn="just">
                        <a:lnSpc>
                          <a:spcPct val="150000"/>
                        </a:lnSpc>
                      </a:pPr>
                      <a:r>
                        <a:rPr lang="en-GB" sz="1250" dirty="0">
                          <a:effectLst/>
                        </a:rPr>
                        <a:t>Confirmation</a:t>
                      </a:r>
                    </a:p>
                    <a:p>
                      <a:pPr algn="just">
                        <a:lnSpc>
                          <a:spcPct val="150000"/>
                        </a:lnSpc>
                      </a:pPr>
                      <a:r>
                        <a:rPr lang="en-GB" sz="1250" dirty="0">
                          <a:effectLst/>
                        </a:rPr>
                        <a:t>Audience with Pope Leo XIII</a:t>
                      </a:r>
                    </a:p>
                    <a:p>
                      <a:pPr algn="just">
                        <a:lnSpc>
                          <a:spcPct val="150000"/>
                        </a:lnSpc>
                      </a:pPr>
                      <a:r>
                        <a:rPr lang="en-GB" sz="1250" dirty="0">
                          <a:effectLst/>
                        </a:rPr>
                        <a:t>Entry into Carmel</a:t>
                      </a:r>
                    </a:p>
                    <a:p>
                      <a:pPr algn="just">
                        <a:lnSpc>
                          <a:spcPct val="150000"/>
                        </a:lnSpc>
                      </a:pPr>
                      <a:r>
                        <a:rPr lang="en-GB" sz="1250" dirty="0">
                          <a:effectLst/>
                        </a:rPr>
                        <a:t>Profession of Vows</a:t>
                      </a:r>
                    </a:p>
                    <a:p>
                      <a:pPr algn="just">
                        <a:lnSpc>
                          <a:spcPct val="150000"/>
                        </a:lnSpc>
                      </a:pPr>
                      <a:r>
                        <a:rPr lang="en-GB" sz="1250" dirty="0">
                          <a:effectLst/>
                        </a:rPr>
                        <a:t>Death of her Father, Louis Martin</a:t>
                      </a:r>
                    </a:p>
                    <a:p>
                      <a:pPr algn="just">
                        <a:lnSpc>
                          <a:spcPct val="150000"/>
                        </a:lnSpc>
                      </a:pPr>
                      <a:r>
                        <a:rPr lang="en-GB" sz="1250" dirty="0">
                          <a:effectLst/>
                        </a:rPr>
                        <a:t>Therese enters the infirmary</a:t>
                      </a:r>
                    </a:p>
                    <a:p>
                      <a:pPr algn="just">
                        <a:lnSpc>
                          <a:spcPct val="150000"/>
                        </a:lnSpc>
                      </a:pPr>
                      <a:r>
                        <a:rPr lang="en-GB" sz="1250" dirty="0">
                          <a:effectLst/>
                        </a:rPr>
                        <a:t>Her Death, Entry into Heaven</a:t>
                      </a:r>
                    </a:p>
                    <a:p>
                      <a:pPr algn="just">
                        <a:lnSpc>
                          <a:spcPct val="150000"/>
                        </a:lnSpc>
                      </a:pPr>
                      <a:r>
                        <a:rPr lang="en-GB" sz="1250" dirty="0">
                          <a:effectLst/>
                        </a:rPr>
                        <a:t>Her autobiography </a:t>
                      </a:r>
                      <a:r>
                        <a:rPr lang="en-GB" sz="1250" i="1" dirty="0">
                          <a:effectLst/>
                        </a:rPr>
                        <a:t>Story of a Soul </a:t>
                      </a:r>
                      <a:r>
                        <a:rPr lang="en-GB" sz="1250" dirty="0">
                          <a:effectLst/>
                        </a:rPr>
                        <a:t>is published</a:t>
                      </a:r>
                    </a:p>
                    <a:p>
                      <a:pPr algn="just">
                        <a:lnSpc>
                          <a:spcPct val="150000"/>
                        </a:lnSpc>
                      </a:pPr>
                      <a:r>
                        <a:rPr lang="en-GB" sz="1250" dirty="0">
                          <a:effectLst/>
                        </a:rPr>
                        <a:t>Cause of Beatification Introduced at Rome</a:t>
                      </a:r>
                    </a:p>
                    <a:p>
                      <a:pPr algn="just">
                        <a:lnSpc>
                          <a:spcPct val="150000"/>
                        </a:lnSpc>
                      </a:pPr>
                      <a:r>
                        <a:rPr lang="en-GB" sz="1250" dirty="0">
                          <a:effectLst/>
                        </a:rPr>
                        <a:t>Beatification</a:t>
                      </a:r>
                    </a:p>
                    <a:p>
                      <a:pPr algn="just">
                        <a:lnSpc>
                          <a:spcPct val="150000"/>
                        </a:lnSpc>
                      </a:pPr>
                      <a:r>
                        <a:rPr lang="en-GB" sz="1250" dirty="0">
                          <a:effectLst/>
                        </a:rPr>
                        <a:t>Canonisation</a:t>
                      </a:r>
                    </a:p>
                    <a:p>
                      <a:pPr algn="just">
                        <a:lnSpc>
                          <a:spcPct val="150000"/>
                        </a:lnSpc>
                      </a:pPr>
                      <a:r>
                        <a:rPr lang="en-GB" sz="1250" dirty="0">
                          <a:effectLst/>
                        </a:rPr>
                        <a:t>Declared Doctor of the Church</a:t>
                      </a:r>
                    </a:p>
                  </a:txBody>
                  <a:tcPr marL="15005" marR="15005" marT="15005" marB="15005">
                    <a:lnL>
                      <a:noFill/>
                    </a:lnL>
                    <a:lnR>
                      <a:noFill/>
                    </a:lnR>
                    <a:lnT>
                      <a:noFill/>
                    </a:lnT>
                    <a:lnB>
                      <a:noFill/>
                    </a:lnB>
                  </a:tcPr>
                </a:tc>
                <a:tc>
                  <a:txBody>
                    <a:bodyPr/>
                    <a:lstStyle/>
                    <a:p>
                      <a:pPr algn="just">
                        <a:lnSpc>
                          <a:spcPct val="150000"/>
                        </a:lnSpc>
                      </a:pPr>
                      <a:r>
                        <a:rPr lang="en-GB" sz="1250" dirty="0">
                          <a:effectLst/>
                        </a:rPr>
                        <a:t>January 2, 1873</a:t>
                      </a:r>
                    </a:p>
                    <a:p>
                      <a:pPr algn="just">
                        <a:lnSpc>
                          <a:spcPct val="150000"/>
                        </a:lnSpc>
                      </a:pPr>
                      <a:r>
                        <a:rPr lang="en-GB" sz="1250" dirty="0">
                          <a:effectLst/>
                        </a:rPr>
                        <a:t>January 4, 1873</a:t>
                      </a:r>
                    </a:p>
                    <a:p>
                      <a:pPr algn="just">
                        <a:lnSpc>
                          <a:spcPct val="150000"/>
                        </a:lnSpc>
                      </a:pPr>
                      <a:r>
                        <a:rPr lang="en-GB" sz="1250" dirty="0">
                          <a:effectLst/>
                        </a:rPr>
                        <a:t>August 28, 1877</a:t>
                      </a:r>
                    </a:p>
                    <a:p>
                      <a:pPr algn="just">
                        <a:lnSpc>
                          <a:spcPct val="150000"/>
                        </a:lnSpc>
                      </a:pPr>
                      <a:r>
                        <a:rPr lang="en-GB" sz="1250" dirty="0">
                          <a:effectLst/>
                        </a:rPr>
                        <a:t>October 2, 1882</a:t>
                      </a:r>
                    </a:p>
                    <a:p>
                      <a:pPr algn="just">
                        <a:lnSpc>
                          <a:spcPct val="150000"/>
                        </a:lnSpc>
                      </a:pPr>
                      <a:r>
                        <a:rPr lang="en-GB" sz="1250" dirty="0">
                          <a:effectLst/>
                        </a:rPr>
                        <a:t>May 8, 1884</a:t>
                      </a:r>
                    </a:p>
                    <a:p>
                      <a:pPr algn="just">
                        <a:lnSpc>
                          <a:spcPct val="150000"/>
                        </a:lnSpc>
                      </a:pPr>
                      <a:r>
                        <a:rPr lang="en-GB" sz="1250" dirty="0">
                          <a:effectLst/>
                        </a:rPr>
                        <a:t>June 14, 1884</a:t>
                      </a:r>
                    </a:p>
                    <a:p>
                      <a:pPr algn="just">
                        <a:lnSpc>
                          <a:spcPct val="150000"/>
                        </a:lnSpc>
                      </a:pPr>
                      <a:r>
                        <a:rPr lang="en-GB" sz="1250" dirty="0">
                          <a:effectLst/>
                        </a:rPr>
                        <a:t>November 20, 1887</a:t>
                      </a:r>
                    </a:p>
                    <a:p>
                      <a:pPr algn="just">
                        <a:lnSpc>
                          <a:spcPct val="150000"/>
                        </a:lnSpc>
                      </a:pPr>
                      <a:r>
                        <a:rPr lang="en-GB" sz="1250" dirty="0">
                          <a:effectLst/>
                        </a:rPr>
                        <a:t>April 9, 1888</a:t>
                      </a:r>
                    </a:p>
                    <a:p>
                      <a:pPr algn="just">
                        <a:lnSpc>
                          <a:spcPct val="150000"/>
                        </a:lnSpc>
                      </a:pPr>
                      <a:r>
                        <a:rPr lang="en-GB" sz="1250" dirty="0">
                          <a:effectLst/>
                        </a:rPr>
                        <a:t>September 8, 1890</a:t>
                      </a:r>
                    </a:p>
                    <a:p>
                      <a:pPr algn="just">
                        <a:lnSpc>
                          <a:spcPct val="150000"/>
                        </a:lnSpc>
                      </a:pPr>
                      <a:r>
                        <a:rPr lang="en-GB" sz="1250" dirty="0">
                          <a:effectLst/>
                        </a:rPr>
                        <a:t>July 29, 1894</a:t>
                      </a:r>
                    </a:p>
                    <a:p>
                      <a:pPr algn="just">
                        <a:lnSpc>
                          <a:spcPct val="150000"/>
                        </a:lnSpc>
                      </a:pPr>
                      <a:r>
                        <a:rPr lang="en-GB" sz="1250" dirty="0">
                          <a:effectLst/>
                        </a:rPr>
                        <a:t>July 8, 1897</a:t>
                      </a:r>
                    </a:p>
                    <a:p>
                      <a:pPr algn="just">
                        <a:lnSpc>
                          <a:spcPct val="150000"/>
                        </a:lnSpc>
                      </a:pPr>
                      <a:r>
                        <a:rPr lang="en-GB" sz="1250" dirty="0">
                          <a:effectLst/>
                        </a:rPr>
                        <a:t>September 30, 1897</a:t>
                      </a:r>
                    </a:p>
                    <a:p>
                      <a:pPr algn="just">
                        <a:lnSpc>
                          <a:spcPct val="150000"/>
                        </a:lnSpc>
                      </a:pPr>
                      <a:r>
                        <a:rPr lang="en-GB" sz="1250" dirty="0">
                          <a:effectLst/>
                        </a:rPr>
                        <a:t>September 30, 1898</a:t>
                      </a:r>
                    </a:p>
                    <a:p>
                      <a:pPr algn="just">
                        <a:lnSpc>
                          <a:spcPct val="150000"/>
                        </a:lnSpc>
                      </a:pPr>
                      <a:r>
                        <a:rPr lang="en-GB" sz="1250" dirty="0">
                          <a:effectLst/>
                        </a:rPr>
                        <a:t>June 10, 1914</a:t>
                      </a:r>
                    </a:p>
                    <a:p>
                      <a:pPr algn="just">
                        <a:lnSpc>
                          <a:spcPct val="150000"/>
                        </a:lnSpc>
                      </a:pPr>
                      <a:r>
                        <a:rPr lang="en-GB" sz="1250" dirty="0">
                          <a:effectLst/>
                        </a:rPr>
                        <a:t>April 29, 1923</a:t>
                      </a:r>
                    </a:p>
                    <a:p>
                      <a:pPr algn="just">
                        <a:lnSpc>
                          <a:spcPct val="150000"/>
                        </a:lnSpc>
                      </a:pPr>
                      <a:r>
                        <a:rPr lang="en-GB" sz="1250" dirty="0">
                          <a:effectLst/>
                        </a:rPr>
                        <a:t>May 17, 1925</a:t>
                      </a:r>
                    </a:p>
                    <a:p>
                      <a:pPr algn="just">
                        <a:lnSpc>
                          <a:spcPct val="150000"/>
                        </a:lnSpc>
                      </a:pPr>
                      <a:r>
                        <a:rPr lang="en-GB" sz="1250" dirty="0">
                          <a:effectLst/>
                        </a:rPr>
                        <a:t>October 19, 1997</a:t>
                      </a:r>
                    </a:p>
                  </a:txBody>
                  <a:tcPr marL="15005" marR="15005" marT="15005" marB="15005">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 name="TextBox 6"/>
          <p:cNvSpPr txBox="1"/>
          <p:nvPr/>
        </p:nvSpPr>
        <p:spPr>
          <a:xfrm>
            <a:off x="0" y="901797"/>
            <a:ext cx="12192000" cy="461665"/>
          </a:xfrm>
          <a:prstGeom prst="rect">
            <a:avLst/>
          </a:prstGeom>
          <a:noFill/>
        </p:spPr>
        <p:txBody>
          <a:bodyPr wrap="square" rtlCol="0">
            <a:spAutoFit/>
          </a:bodyPr>
          <a:lstStyle/>
          <a:p>
            <a:pPr algn="ctr"/>
            <a:r>
              <a:rPr lang="en-US" sz="2400" dirty="0">
                <a:solidFill>
                  <a:schemeClr val="accent1">
                    <a:lumMod val="50000"/>
                  </a:schemeClr>
                </a:solidFill>
              </a:rPr>
              <a:t>Important dates in the life of St Therese</a:t>
            </a:r>
          </a:p>
        </p:txBody>
      </p:sp>
      <p:pic>
        <p:nvPicPr>
          <p:cNvPr id="4101" name="Picture 5"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03" y="1392821"/>
            <a:ext cx="2645291" cy="4766290"/>
          </a:xfrm>
          <a:prstGeom prst="rect">
            <a:avLst/>
          </a:prstGeom>
          <a:noFill/>
          <a:ln w="127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3" name="Picture 7" descr="Image result for society of st therese of lisie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152" y="2468774"/>
            <a:ext cx="3412810" cy="2684385"/>
          </a:xfrm>
          <a:prstGeom prst="rect">
            <a:avLst/>
          </a:prstGeom>
          <a:noFill/>
          <a:ln w="127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72B6E2-40F8-4E3A-9A7F-CACF4E5E4658}"/>
              </a:ext>
            </a:extLst>
          </p:cNvPr>
          <p:cNvSpPr txBox="1">
            <a:spLocks/>
          </p:cNvSpPr>
          <p:nvPr/>
        </p:nvSpPr>
        <p:spPr>
          <a:xfrm>
            <a:off x="0" y="-79245"/>
            <a:ext cx="12192000" cy="914399"/>
          </a:xfrm>
          <a:prstGeom prst="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St Thérèse of Lisieux</a:t>
            </a:r>
          </a:p>
        </p:txBody>
      </p:sp>
    </p:spTree>
    <p:extLst>
      <p:ext uri="{BB962C8B-B14F-4D97-AF65-F5344CB8AC3E}">
        <p14:creationId xmlns:p14="http://schemas.microsoft.com/office/powerpoint/2010/main" val="373636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828" y="977128"/>
            <a:ext cx="4475206" cy="5656938"/>
          </a:xfrm>
          <a:ln w="12700">
            <a:noFill/>
          </a:ln>
        </p:spPr>
        <p:txBody>
          <a:bodyPr anchor="ctr">
            <a:normAutofit/>
          </a:bodyPr>
          <a:lstStyle/>
          <a:p>
            <a:pPr marL="0" indent="0">
              <a:lnSpc>
                <a:spcPct val="110000"/>
              </a:lnSpc>
              <a:buNone/>
            </a:pPr>
            <a:r>
              <a:rPr lang="en-GB" sz="2000" dirty="0"/>
              <a:t>Thérèse was Canonised on May 17, 1925 by Pope Pius XI, only 28 years after her death. All four of her sisters were still alive when heir younger sister Therese was Canonised  (made a saint).</a:t>
            </a:r>
          </a:p>
          <a:p>
            <a:pPr marL="0" indent="0">
              <a:lnSpc>
                <a:spcPct val="110000"/>
              </a:lnSpc>
              <a:buNone/>
            </a:pPr>
            <a:r>
              <a:rPr lang="en-GB" sz="2000" dirty="0"/>
              <a:t> </a:t>
            </a:r>
          </a:p>
          <a:p>
            <a:pPr marL="0" indent="0">
              <a:lnSpc>
                <a:spcPct val="110000"/>
              </a:lnSpc>
              <a:buNone/>
            </a:pPr>
            <a:r>
              <a:rPr lang="en-GB" sz="2000" dirty="0" err="1"/>
              <a:t>Thérèse</a:t>
            </a:r>
            <a:r>
              <a:rPr lang="en-GB" sz="2000" dirty="0"/>
              <a:t> of </a:t>
            </a:r>
            <a:r>
              <a:rPr lang="en-GB" sz="2000" dirty="0" err="1"/>
              <a:t>Lisieux</a:t>
            </a:r>
            <a:r>
              <a:rPr lang="en-GB" sz="2000" dirty="0"/>
              <a:t> is the patron saint of aviators, florists, illnesses and missions. She is also considered by Catholics to be the Patron Saint of Russia. </a:t>
            </a:r>
          </a:p>
          <a:p>
            <a:pPr marL="0" indent="0">
              <a:lnSpc>
                <a:spcPct val="110000"/>
              </a:lnSpc>
              <a:buNone/>
            </a:pPr>
            <a:endParaRPr lang="en-GB" sz="2000" dirty="0"/>
          </a:p>
          <a:p>
            <a:pPr marL="0" indent="0">
              <a:lnSpc>
                <a:spcPct val="110000"/>
              </a:lnSpc>
              <a:buNone/>
            </a:pPr>
            <a:r>
              <a:rPr lang="en-GB" sz="2000" dirty="0"/>
              <a:t>Her feast day is October 1. St Thérèse of Lisieux is one of the most popular saints in the history of the Catholic Church. </a:t>
            </a:r>
            <a:endParaRPr lang="en-US" sz="2000" dirty="0"/>
          </a:p>
        </p:txBody>
      </p:sp>
      <p:pic>
        <p:nvPicPr>
          <p:cNvPr id="3076" name="Picture 4" descr="Image result for society of st therese of lisie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818" y="1559756"/>
            <a:ext cx="6509682" cy="4491682"/>
          </a:xfrm>
          <a:prstGeom prst="rect">
            <a:avLst/>
          </a:prstGeom>
          <a:noFill/>
          <a:ln w="127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4FAC51-A208-6C87-5A40-C5C20DD64487}"/>
              </a:ext>
            </a:extLst>
          </p:cNvPr>
          <p:cNvSpPr txBox="1">
            <a:spLocks/>
          </p:cNvSpPr>
          <p:nvPr/>
        </p:nvSpPr>
        <p:spPr>
          <a:xfrm>
            <a:off x="0" y="1"/>
            <a:ext cx="12192000" cy="914399"/>
          </a:xfrm>
          <a:prstGeom prst="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St Thérèse of Lisieux</a:t>
            </a:r>
          </a:p>
        </p:txBody>
      </p:sp>
    </p:spTree>
    <p:extLst>
      <p:ext uri="{BB962C8B-B14F-4D97-AF65-F5344CB8AC3E}">
        <p14:creationId xmlns:p14="http://schemas.microsoft.com/office/powerpoint/2010/main" val="367373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1280</Words>
  <Application>Microsoft Office PowerPoint</Application>
  <PresentationFormat>Widescreen</PresentationFormat>
  <Paragraphs>91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St Therese of Lisieux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Therese of Lisieux</dc:title>
  <dc:creator>Martin</dc:creator>
  <cp:lastModifiedBy>Gerard Gough</cp:lastModifiedBy>
  <cp:revision>24</cp:revision>
  <dcterms:created xsi:type="dcterms:W3CDTF">2019-03-06T12:41:35Z</dcterms:created>
  <dcterms:modified xsi:type="dcterms:W3CDTF">2022-09-06T08:59:51Z</dcterms:modified>
</cp:coreProperties>
</file>