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62" r:id="rId4"/>
    <p:sldId id="258" r:id="rId5"/>
    <p:sldId id="261" r:id="rId6"/>
    <p:sldId id="257" r:id="rId7"/>
    <p:sldId id="259"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01" d="100"/>
          <a:sy n="101" d="100"/>
        </p:scale>
        <p:origin x="216" y="6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0E4B-67CB-42C9-98F3-B86ABCBFD8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B3C7D-8DCB-488B-9227-9D51DF77E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8F4101-C366-4EB2-A6EF-BB2185AEB082}"/>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1FB3AA87-59F3-4C49-BB46-BD5A35E80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D4221-AC4F-44BB-954C-34BFBAA3F78A}"/>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10087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6C58C-9EEC-4295-888C-A66399EAC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85C05C-9952-4CD6-9191-97FA9C8124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7DDF7-DC07-4262-88C6-A5626B845F12}"/>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F8116159-2D55-4DD5-86E1-BADFC41B4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75664-09AC-4AE0-9EF2-C324F4878FDC}"/>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429222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505D0-F95A-4F6A-BB0A-FC0826F7D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1D43D2-4D0B-436D-BA57-5B94522B77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584B-3062-4DB2-8C6F-59E13775F11F}"/>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DCAF9930-A415-4729-83FF-41B0F60B1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FFEC-B169-4E7B-B971-74511BBC7599}"/>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08148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BB6A-B174-438A-AF7A-1A5F26404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A8DFA-C527-4B69-9FA3-049EF8577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C84B8-0B05-4258-9EC9-298B74900251}"/>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F32BB908-9EC1-4045-AFC1-8837298A0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05D22-D31F-47AC-8B2E-99790D6FE963}"/>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12426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367C-7110-45FC-B3B4-80331C247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EE57CF-0213-4FE7-8738-24AFF19E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B27CAF-438E-413C-A462-6F01BEA1EC47}"/>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C6CAB6CA-4B47-48AA-856A-D7749CD77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BC055-19FE-42C9-B1BF-DDD18C375BC7}"/>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24052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E773-6907-48FF-9903-3EECA70DF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92CE2-5F00-4729-8A7E-6F2A2EF98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92E1D9-D1DB-47B9-BEA3-3E4F708CEB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7F0B0-2C62-4E90-B603-2A4294358F72}"/>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6" name="Footer Placeholder 5">
            <a:extLst>
              <a:ext uri="{FF2B5EF4-FFF2-40B4-BE49-F238E27FC236}">
                <a16:creationId xmlns:a16="http://schemas.microsoft.com/office/drawing/2014/main" id="{063E8C9E-4304-4DCC-B18B-1218D28FE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FC8D8-0570-4E5D-9E45-BF070EE4E9BB}"/>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66284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50D8-0178-44EF-AF7A-30C885FA8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56D271-C830-43E7-9C3D-BF648E0173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1D412-14A3-4EB1-A49C-664E9939A7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6B85C-D6C4-4D69-9D0D-FF3259AA3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D1EDB-1738-413A-9CFE-AFDAB97D9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0F25C-B03F-4524-92C1-928E73B7A8C2}"/>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8" name="Footer Placeholder 7">
            <a:extLst>
              <a:ext uri="{FF2B5EF4-FFF2-40B4-BE49-F238E27FC236}">
                <a16:creationId xmlns:a16="http://schemas.microsoft.com/office/drawing/2014/main" id="{7D3B8364-F331-480D-A6A0-E06B6FEAB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9B4764-257B-436C-BBA1-7CED1F364DBB}"/>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1992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CC03-B84D-4001-ABCE-3677BAABC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12F101-F44D-43D6-88A3-79959CD971E9}"/>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4" name="Footer Placeholder 3">
            <a:extLst>
              <a:ext uri="{FF2B5EF4-FFF2-40B4-BE49-F238E27FC236}">
                <a16:creationId xmlns:a16="http://schemas.microsoft.com/office/drawing/2014/main" id="{F5CDCFA4-3ED0-4642-8C74-F1D85C503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9E44F-DE8B-4C63-A77A-D94D4C4676D9}"/>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08808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83C05-3694-4465-8227-DFFA48FC4BB0}"/>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3" name="Footer Placeholder 2">
            <a:extLst>
              <a:ext uri="{FF2B5EF4-FFF2-40B4-BE49-F238E27FC236}">
                <a16:creationId xmlns:a16="http://schemas.microsoft.com/office/drawing/2014/main" id="{5301C089-3FC4-4E1E-A1F9-042ABEF70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1EBE2A-3768-4237-8505-B2191E3F3447}"/>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7405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A936F-3FA4-4DCB-9A1E-C7C61E70F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4237C-97D5-492A-A8C1-0A26FEEE4C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A4068E-4A6E-4635-882F-320A520D5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66C6E-C408-4F94-A45B-B37A8125C524}"/>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6" name="Footer Placeholder 5">
            <a:extLst>
              <a:ext uri="{FF2B5EF4-FFF2-40B4-BE49-F238E27FC236}">
                <a16:creationId xmlns:a16="http://schemas.microsoft.com/office/drawing/2014/main" id="{CDEB12AD-01BA-456D-9FF5-827F2EA3F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C341AB-C3BE-4383-AFC4-E275240A5E57}"/>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25487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CE73-6DCC-4B19-AFBF-40540B060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3344C5-A08E-4C83-B578-CAF6040E1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4B0799-6F29-4B85-9BF0-25D2B1C05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64A9B-C1BF-47C7-A73C-3DDC136481AB}"/>
              </a:ext>
            </a:extLst>
          </p:cNvPr>
          <p:cNvSpPr>
            <a:spLocks noGrp="1"/>
          </p:cNvSpPr>
          <p:nvPr>
            <p:ph type="dt" sz="half" idx="10"/>
          </p:nvPr>
        </p:nvSpPr>
        <p:spPr/>
        <p:txBody>
          <a:bodyPr/>
          <a:lstStyle/>
          <a:p>
            <a:fld id="{71FB859D-3658-41EB-A947-2ECB2C97233E}" type="datetimeFigureOut">
              <a:rPr lang="en-US" smtClean="0"/>
              <a:t>3/11/21</a:t>
            </a:fld>
            <a:endParaRPr lang="en-US"/>
          </a:p>
        </p:txBody>
      </p:sp>
      <p:sp>
        <p:nvSpPr>
          <p:cNvPr id="6" name="Footer Placeholder 5">
            <a:extLst>
              <a:ext uri="{FF2B5EF4-FFF2-40B4-BE49-F238E27FC236}">
                <a16:creationId xmlns:a16="http://schemas.microsoft.com/office/drawing/2014/main" id="{AE71B64B-E1B4-4321-8067-0F0733B5F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D565-6213-4BE2-8B3C-00E1554C75CA}"/>
              </a:ext>
            </a:extLst>
          </p:cNvPr>
          <p:cNvSpPr>
            <a:spLocks noGrp="1"/>
          </p:cNvSpPr>
          <p:nvPr>
            <p:ph type="sldNum" sz="quarter" idx="12"/>
          </p:nvPr>
        </p:nvSpPr>
        <p:spPr/>
        <p:txBody>
          <a:bodyPr/>
          <a:lstStyle/>
          <a:p>
            <a:fld id="{856E961F-ECE7-4E4C-A241-6588835C67D1}" type="slidenum">
              <a:rPr lang="en-US" smtClean="0"/>
              <a:t>‹#›</a:t>
            </a:fld>
            <a:endParaRPr lang="en-US"/>
          </a:p>
        </p:txBody>
      </p:sp>
    </p:spTree>
    <p:extLst>
      <p:ext uri="{BB962C8B-B14F-4D97-AF65-F5344CB8AC3E}">
        <p14:creationId xmlns:p14="http://schemas.microsoft.com/office/powerpoint/2010/main" val="38800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7750A-45A0-49C2-9A5F-D89300FF3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F903B-E297-4036-9ECE-110A7A67A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6293B-1007-4EF8-8E3F-9438DB90F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B859D-3658-41EB-A947-2ECB2C97233E}" type="datetimeFigureOut">
              <a:rPr lang="en-US" smtClean="0"/>
              <a:t>3/11/21</a:t>
            </a:fld>
            <a:endParaRPr lang="en-US"/>
          </a:p>
        </p:txBody>
      </p:sp>
      <p:sp>
        <p:nvSpPr>
          <p:cNvPr id="5" name="Footer Placeholder 4">
            <a:extLst>
              <a:ext uri="{FF2B5EF4-FFF2-40B4-BE49-F238E27FC236}">
                <a16:creationId xmlns:a16="http://schemas.microsoft.com/office/drawing/2014/main" id="{7E8BD522-7748-4815-8515-F4DEEB27E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DAA06A-9C91-4F6D-B79D-C4841DEF3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961F-ECE7-4E4C-A241-6588835C67D1}" type="slidenum">
              <a:rPr lang="en-US" smtClean="0"/>
              <a:t>‹#›</a:t>
            </a:fld>
            <a:endParaRPr lang="en-US"/>
          </a:p>
        </p:txBody>
      </p:sp>
    </p:spTree>
    <p:extLst>
      <p:ext uri="{BB962C8B-B14F-4D97-AF65-F5344CB8AC3E}">
        <p14:creationId xmlns:p14="http://schemas.microsoft.com/office/powerpoint/2010/main" val="1328371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WZ48mG95X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il9Z39tDh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769263" y="331207"/>
            <a:ext cx="4119370" cy="6217606"/>
          </a:xfrm>
          <a:prstGeom prst="roundRect">
            <a:avLst/>
          </a:prstGeom>
          <a:ln w="38100">
            <a:solidFill>
              <a:schemeClr val="bg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6540" y="350086"/>
            <a:ext cx="7628629" cy="185998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0" y="2280620"/>
            <a:ext cx="4221026" cy="4221026"/>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3957552" y="2554287"/>
            <a:ext cx="3688424" cy="3939540"/>
          </a:xfrm>
          <a:prstGeom prst="rect">
            <a:avLst/>
          </a:prstGeom>
          <a:noFill/>
        </p:spPr>
        <p:txBody>
          <a:bodyPr wrap="square" rtlCol="0">
            <a:spAutoFit/>
          </a:bodyPr>
          <a:lstStyle/>
          <a:p>
            <a:pPr algn="ctr"/>
            <a:r>
              <a:rPr lang="en-US" sz="5000" dirty="0">
                <a:solidFill>
                  <a:schemeClr val="bg1"/>
                </a:solidFill>
              </a:rPr>
              <a:t>Let’s learn all about</a:t>
            </a:r>
            <a:r>
              <a:rPr lang="mr-IN" sz="5000" dirty="0">
                <a:solidFill>
                  <a:schemeClr val="bg1"/>
                </a:solidFill>
              </a:rPr>
              <a:t>…</a:t>
            </a:r>
            <a:r>
              <a:rPr lang="en-GB" sz="5000" dirty="0">
                <a:solidFill>
                  <a:schemeClr val="bg1"/>
                </a:solidFill>
              </a:rPr>
              <a:t> </a:t>
            </a:r>
            <a:br>
              <a:rPr lang="en-GB" sz="4000" dirty="0">
                <a:solidFill>
                  <a:schemeClr val="bg1"/>
                </a:solidFill>
              </a:rPr>
            </a:br>
            <a:r>
              <a:rPr lang="en-GB" sz="7500" dirty="0">
                <a:solidFill>
                  <a:schemeClr val="bg1"/>
                </a:solidFill>
              </a:rPr>
              <a:t>SAINT JOSEPH!</a:t>
            </a:r>
            <a:endParaRPr lang="en-US" sz="7500" dirty="0">
              <a:solidFill>
                <a:schemeClr val="bg1"/>
              </a:solidFill>
            </a:endParaRPr>
          </a:p>
        </p:txBody>
      </p:sp>
    </p:spTree>
    <p:extLst>
      <p:ext uri="{BB962C8B-B14F-4D97-AF65-F5344CB8AC3E}">
        <p14:creationId xmlns:p14="http://schemas.microsoft.com/office/powerpoint/2010/main" val="34804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DF569F6-9AC0-4F81-8220-642F63C88EAD}"/>
              </a:ext>
            </a:extLst>
          </p:cNvPr>
          <p:cNvSpPr txBox="1">
            <a:spLocks/>
          </p:cNvSpPr>
          <p:nvPr/>
        </p:nvSpPr>
        <p:spPr>
          <a:xfrm>
            <a:off x="664878" y="1206131"/>
            <a:ext cx="6569279" cy="5192785"/>
          </a:xfrm>
          <a:prstGeom prst="rect">
            <a:avLst/>
          </a:prstGeom>
          <a:ln w="12700">
            <a:no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US" sz="2600" dirty="0"/>
              <a:t>Saint Joseph was the husband of Our Lady (Mary) the Mother of Jesus. </a:t>
            </a:r>
          </a:p>
          <a:p>
            <a:pPr marL="457200" indent="-457200" algn="l">
              <a:lnSpc>
                <a:spcPct val="150000"/>
              </a:lnSpc>
              <a:buFont typeface="Arial" panose="020B0604020202020204" pitchFamily="34" charset="0"/>
              <a:buChar char="•"/>
            </a:pPr>
            <a:r>
              <a:rPr lang="en-US" sz="2600" dirty="0"/>
              <a:t>He was the father figure in Jesus’ young life. We learn that he was a good man who worked hard a carpenter to provide for his family. </a:t>
            </a:r>
          </a:p>
          <a:p>
            <a:pPr marL="457200" indent="-457200" algn="l">
              <a:lnSpc>
                <a:spcPct val="150000"/>
              </a:lnSpc>
              <a:buFont typeface="Arial" panose="020B0604020202020204" pitchFamily="34" charset="0"/>
              <a:buChar char="•"/>
            </a:pPr>
            <a:r>
              <a:rPr lang="en-US" sz="2600" dirty="0"/>
              <a:t>Each time St Joseph is mentioned in the Gospels he is extremely important for Jesus. The Gospels are the ‘Good News’ biographies written about the life of Jesus. They were written by Matthew, Mark, Luke and John. </a:t>
            </a:r>
          </a:p>
          <a:p>
            <a:pPr marL="342900" indent="-342900" algn="l">
              <a:lnSpc>
                <a:spcPct val="150000"/>
              </a:lnSpc>
              <a:buFont typeface="Arial" panose="020B0604020202020204" pitchFamily="34" charset="0"/>
              <a:buChar char="•"/>
            </a:pPr>
            <a:endParaRPr lang="en-US" dirty="0"/>
          </a:p>
        </p:txBody>
      </p:sp>
      <p:pic>
        <p:nvPicPr>
          <p:cNvPr id="2054" name="Picture 6" descr="St. Joseph ~ The Rev Dcn Igor Kalinski, OPI | The Order of Preachers,  Independent">
            <a:extLst>
              <a:ext uri="{FF2B5EF4-FFF2-40B4-BE49-F238E27FC236}">
                <a16:creationId xmlns:a16="http://schemas.microsoft.com/office/drawing/2014/main" id="{215DB76E-1076-4343-A974-B510EEC1E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903" y="1206131"/>
            <a:ext cx="3401409" cy="51927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4808C0D-8A8F-F747-81F7-CB93F36AFA42}"/>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Learn about Saint Joseph</a:t>
            </a:r>
          </a:p>
        </p:txBody>
      </p:sp>
    </p:spTree>
    <p:extLst>
      <p:ext uri="{BB962C8B-B14F-4D97-AF65-F5344CB8AC3E}">
        <p14:creationId xmlns:p14="http://schemas.microsoft.com/office/powerpoint/2010/main" val="12700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E4F32-E4F1-4D4F-8D67-F8483811EF92}"/>
              </a:ext>
            </a:extLst>
          </p:cNvPr>
          <p:cNvSpPr>
            <a:spLocks noGrp="1"/>
          </p:cNvSpPr>
          <p:nvPr>
            <p:ph idx="1"/>
          </p:nvPr>
        </p:nvSpPr>
        <p:spPr>
          <a:xfrm>
            <a:off x="444086" y="1262251"/>
            <a:ext cx="6365033" cy="4351338"/>
          </a:xfrm>
          <a:ln w="12700">
            <a:noFill/>
          </a:ln>
        </p:spPr>
        <p:txBody>
          <a:bodyPr anchor="ctr">
            <a:normAutofit fontScale="85000" lnSpcReduction="10000"/>
          </a:bodyPr>
          <a:lstStyle/>
          <a:p>
            <a:pPr>
              <a:lnSpc>
                <a:spcPct val="150000"/>
              </a:lnSpc>
            </a:pPr>
            <a:r>
              <a:rPr lang="en-US" dirty="0"/>
              <a:t>St Joseph is the Patron of the Catholic Church. This means that he is a guardian or protector for Catholics all over the world. </a:t>
            </a:r>
          </a:p>
          <a:p>
            <a:pPr>
              <a:lnSpc>
                <a:spcPct val="150000"/>
              </a:lnSpc>
            </a:pPr>
            <a:r>
              <a:rPr lang="en-US" dirty="0"/>
              <a:t>We celebrate the importance of St Joseph on March 19. This is called a feast day. </a:t>
            </a:r>
          </a:p>
          <a:p>
            <a:pPr>
              <a:lnSpc>
                <a:spcPct val="150000"/>
              </a:lnSpc>
            </a:pPr>
            <a:r>
              <a:rPr lang="en-US" dirty="0"/>
              <a:t>This year, Pope Francis has asked all Catholics to celebrate St Joseph and learn more about him. </a:t>
            </a:r>
          </a:p>
        </p:txBody>
      </p:sp>
      <p:pic>
        <p:nvPicPr>
          <p:cNvPr id="4" name="Picture 2" descr="Plenary Indulgence Options for the Year of St. Joseph - The Fathers of Mercy">
            <a:extLst>
              <a:ext uri="{FF2B5EF4-FFF2-40B4-BE49-F238E27FC236}">
                <a16:creationId xmlns:a16="http://schemas.microsoft.com/office/drawing/2014/main" id="{2C99DDEF-3E9A-4E19-95D9-5403FC49F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254" y="1349550"/>
            <a:ext cx="4925338" cy="41865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9352CB9-13FD-CB4F-9F60-76CBA3125B4F}"/>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Learn about Saint Joseph</a:t>
            </a:r>
          </a:p>
        </p:txBody>
      </p:sp>
    </p:spTree>
    <p:extLst>
      <p:ext uri="{BB962C8B-B14F-4D97-AF65-F5344CB8AC3E}">
        <p14:creationId xmlns:p14="http://schemas.microsoft.com/office/powerpoint/2010/main" val="39196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ABBAE-3874-433B-8CE7-FCD337F7DCA8}"/>
              </a:ext>
            </a:extLst>
          </p:cNvPr>
          <p:cNvSpPr>
            <a:spLocks noGrp="1"/>
          </p:cNvSpPr>
          <p:nvPr>
            <p:ph idx="1"/>
          </p:nvPr>
        </p:nvSpPr>
        <p:spPr>
          <a:xfrm>
            <a:off x="427139" y="1196034"/>
            <a:ext cx="6569279" cy="5228545"/>
          </a:xfrm>
          <a:ln w="12700">
            <a:noFill/>
          </a:ln>
        </p:spPr>
        <p:txBody>
          <a:bodyPr>
            <a:normAutofit fontScale="77500" lnSpcReduction="20000"/>
          </a:bodyPr>
          <a:lstStyle/>
          <a:p>
            <a:pPr>
              <a:lnSpc>
                <a:spcPct val="150000"/>
              </a:lnSpc>
            </a:pPr>
            <a:r>
              <a:rPr lang="en-GB" dirty="0"/>
              <a:t>The Mother of Jesus, who was named Mary, was chosen especially for the task of bringing Jesus into the world. While She was waiting to marry and live with Her new husband Joseph, She was visited by the Angel Gabriel in the small town of Galilee. </a:t>
            </a:r>
          </a:p>
          <a:p>
            <a:pPr>
              <a:lnSpc>
                <a:spcPct val="150000"/>
              </a:lnSpc>
            </a:pPr>
            <a:r>
              <a:rPr lang="en-GB" dirty="0"/>
              <a:t>The angel told Mary that God had chosen Her for an extremely important task. This was an invitation to bring the Child Jesus into the world. Catholics refer to this visit by the angel to Mary (Our Lady) as ‘The Annunciation.’ However, without St Joseph none of this would have been possible!</a:t>
            </a:r>
          </a:p>
          <a:p>
            <a:pPr>
              <a:lnSpc>
                <a:spcPct val="150000"/>
              </a:lnSpc>
            </a:pPr>
            <a:endParaRPr lang="en-US" dirty="0"/>
          </a:p>
        </p:txBody>
      </p:sp>
      <p:pic>
        <p:nvPicPr>
          <p:cNvPr id="1028" name="Picture 4" descr="Annunciation To The Blessed Virgin Mary by Svitozar Nenyuk | Virgin mary  art, Blessed virgin mary, Annunciation">
            <a:extLst>
              <a:ext uri="{FF2B5EF4-FFF2-40B4-BE49-F238E27FC236}">
                <a16:creationId xmlns:a16="http://schemas.microsoft.com/office/drawing/2014/main" id="{08E66323-5A69-40A7-9347-2554DEAA8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030" y="1182757"/>
            <a:ext cx="3974113" cy="5094412"/>
          </a:xfrm>
          <a:prstGeom prst="rect">
            <a:avLst/>
          </a:prstGeom>
          <a:noFill/>
          <a:ln w="127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40FFCE-4D3A-4AE3-B8D4-17538451A1B8}"/>
              </a:ext>
            </a:extLst>
          </p:cNvPr>
          <p:cNvSpPr txBox="1"/>
          <p:nvPr/>
        </p:nvSpPr>
        <p:spPr>
          <a:xfrm>
            <a:off x="7425214" y="6367244"/>
            <a:ext cx="4747527" cy="292388"/>
          </a:xfrm>
          <a:prstGeom prst="rect">
            <a:avLst/>
          </a:prstGeom>
          <a:noFill/>
        </p:spPr>
        <p:txBody>
          <a:bodyPr wrap="square" rtlCol="0">
            <a:spAutoFit/>
          </a:bodyPr>
          <a:lstStyle/>
          <a:p>
            <a:pPr algn="just"/>
            <a:r>
              <a:rPr lang="en-GB" sz="1300" dirty="0"/>
              <a:t>Annunciation To The Blessed Virgin Mary by </a:t>
            </a:r>
            <a:r>
              <a:rPr lang="en-GB" sz="1300" dirty="0" err="1"/>
              <a:t>Svitozar</a:t>
            </a:r>
            <a:r>
              <a:rPr lang="en-GB" sz="1300" dirty="0"/>
              <a:t> </a:t>
            </a:r>
            <a:r>
              <a:rPr lang="en-GB" sz="1300" dirty="0" err="1"/>
              <a:t>Nenyuk</a:t>
            </a:r>
            <a:r>
              <a:rPr lang="en-GB" sz="1300" dirty="0"/>
              <a:t> </a:t>
            </a:r>
            <a:endParaRPr lang="en-GB" sz="1300" b="0" i="0" dirty="0">
              <a:effectLst/>
            </a:endParaRPr>
          </a:p>
        </p:txBody>
      </p:sp>
      <p:sp>
        <p:nvSpPr>
          <p:cNvPr id="9" name="Title 1">
            <a:extLst>
              <a:ext uri="{FF2B5EF4-FFF2-40B4-BE49-F238E27FC236}">
                <a16:creationId xmlns:a16="http://schemas.microsoft.com/office/drawing/2014/main" id="{1C98F06E-7848-C24C-B325-09188090440F}"/>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Annunciation</a:t>
            </a:r>
          </a:p>
        </p:txBody>
      </p:sp>
    </p:spTree>
    <p:extLst>
      <p:ext uri="{BB962C8B-B14F-4D97-AF65-F5344CB8AC3E}">
        <p14:creationId xmlns:p14="http://schemas.microsoft.com/office/powerpoint/2010/main" val="30246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0A50F-58F8-4661-89B6-FACEDF33A607}"/>
              </a:ext>
            </a:extLst>
          </p:cNvPr>
          <p:cNvSpPr>
            <a:spLocks noGrp="1"/>
          </p:cNvSpPr>
          <p:nvPr>
            <p:ph idx="1"/>
          </p:nvPr>
        </p:nvSpPr>
        <p:spPr>
          <a:xfrm>
            <a:off x="834805" y="1416221"/>
            <a:ext cx="10515600" cy="5038412"/>
          </a:xfrm>
          <a:ln w="12700">
            <a:noFill/>
          </a:ln>
        </p:spPr>
        <p:txBody>
          <a:bodyPr>
            <a:normAutofit lnSpcReduction="10000"/>
          </a:bodyPr>
          <a:lstStyle/>
          <a:p>
            <a:pPr>
              <a:lnSpc>
                <a:spcPct val="150000"/>
              </a:lnSpc>
            </a:pPr>
            <a:r>
              <a:rPr lang="en-GB" sz="2400" dirty="0"/>
              <a:t>There was a serious problem for Mary because She was not yet married, but only engaged to Joseph. If he found out that She was pregnant, then the life of Our Lady could be in danger because in that part of the world, at that time, She could have been put to death for having a baby before She was married. </a:t>
            </a:r>
          </a:p>
          <a:p>
            <a:pPr>
              <a:lnSpc>
                <a:spcPct val="150000"/>
              </a:lnSpc>
            </a:pPr>
            <a:r>
              <a:rPr lang="en-GB" sz="2400" dirty="0"/>
              <a:t>Joseph, being a good man, decided that he did not want to cause Mary any harm and decided to call off the wedding and allow Her to move somewhere else. Fortunately, the following happened to Joseph, which changed their lives forever:</a:t>
            </a:r>
          </a:p>
          <a:p>
            <a:pPr marL="0" indent="0" algn="ctr">
              <a:lnSpc>
                <a:spcPct val="150000"/>
              </a:lnSpc>
              <a:buNone/>
            </a:pPr>
            <a:r>
              <a:rPr lang="en-US" sz="2400" dirty="0">
                <a:hlinkClick r:id="rId2"/>
              </a:rPr>
              <a:t>https://www.youtube.com/watch?v=BWZ48mG95Xc</a:t>
            </a:r>
            <a:br>
              <a:rPr lang="en-US" sz="3600" dirty="0"/>
            </a:br>
            <a:endParaRPr lang="en-US" sz="2000" dirty="0"/>
          </a:p>
        </p:txBody>
      </p:sp>
      <p:sp>
        <p:nvSpPr>
          <p:cNvPr id="4" name="Title 1">
            <a:extLst>
              <a:ext uri="{FF2B5EF4-FFF2-40B4-BE49-F238E27FC236}">
                <a16:creationId xmlns:a16="http://schemas.microsoft.com/office/drawing/2014/main" id="{79548F63-7F0C-5745-882C-E4357521C7BD}"/>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Annunciation</a:t>
            </a:r>
          </a:p>
        </p:txBody>
      </p:sp>
    </p:spTree>
    <p:extLst>
      <p:ext uri="{BB962C8B-B14F-4D97-AF65-F5344CB8AC3E}">
        <p14:creationId xmlns:p14="http://schemas.microsoft.com/office/powerpoint/2010/main" val="7588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9E381-CD19-4DBB-8609-94A8166BC3F5}"/>
              </a:ext>
            </a:extLst>
          </p:cNvPr>
          <p:cNvSpPr txBox="1"/>
          <p:nvPr/>
        </p:nvSpPr>
        <p:spPr>
          <a:xfrm>
            <a:off x="293615" y="901673"/>
            <a:ext cx="11769754" cy="1429622"/>
          </a:xfrm>
          <a:prstGeom prst="rect">
            <a:avLst/>
          </a:prstGeom>
          <a:noFill/>
        </p:spPr>
        <p:txBody>
          <a:bodyPr wrap="square" rtlCol="0">
            <a:spAutoFit/>
          </a:bodyPr>
          <a:lstStyle/>
          <a:p>
            <a:pPr algn="just">
              <a:lnSpc>
                <a:spcPct val="150000"/>
              </a:lnSpc>
            </a:pPr>
            <a:r>
              <a:rPr lang="en-US" sz="2000" b="1" dirty="0">
                <a:solidFill>
                  <a:srgbClr val="008000"/>
                </a:solidFill>
              </a:rPr>
              <a:t>Choose one of the following tasks: </a:t>
            </a:r>
            <a:r>
              <a:rPr lang="en-US" sz="2000" dirty="0"/>
              <a:t>1) Create a poster about St Joseph </a:t>
            </a:r>
          </a:p>
          <a:p>
            <a:pPr algn="just">
              <a:lnSpc>
                <a:spcPct val="150000"/>
              </a:lnSpc>
            </a:pPr>
            <a:r>
              <a:rPr lang="en-US" sz="2000" dirty="0"/>
              <a:t>2) Write a short letter to Pope Francis explaining why St Joseph is important.</a:t>
            </a:r>
          </a:p>
          <a:p>
            <a:pPr algn="just">
              <a:lnSpc>
                <a:spcPct val="150000"/>
              </a:lnSpc>
            </a:pPr>
            <a:r>
              <a:rPr lang="en-US" sz="2000" dirty="0"/>
              <a:t>3) </a:t>
            </a:r>
            <a:r>
              <a:rPr lang="en-US" sz="2000" dirty="0" err="1"/>
              <a:t>Colour</a:t>
            </a:r>
            <a:r>
              <a:rPr lang="en-US" sz="2000" dirty="0"/>
              <a:t> the poster that your teacher gives you.</a:t>
            </a:r>
            <a:endParaRPr lang="en-US" sz="2400" dirty="0"/>
          </a:p>
        </p:txBody>
      </p:sp>
      <p:pic>
        <p:nvPicPr>
          <p:cNvPr id="3076" name="Picture 4" descr="Dear Pope Francis: The Pope Answers Letters from Children Around the World  by Pope Francis">
            <a:extLst>
              <a:ext uri="{FF2B5EF4-FFF2-40B4-BE49-F238E27FC236}">
                <a16:creationId xmlns:a16="http://schemas.microsoft.com/office/drawing/2014/main" id="{D27999E7-48D3-4557-B6D6-4C27738D2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93" y="2349808"/>
            <a:ext cx="3969218" cy="4205362"/>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078" name="Picture 6" descr="Saint Joseph Fact Cards (teacher made)">
            <a:extLst>
              <a:ext uri="{FF2B5EF4-FFF2-40B4-BE49-F238E27FC236}">
                <a16:creationId xmlns:a16="http://schemas.microsoft.com/office/drawing/2014/main" id="{99FB1A8C-F16E-4D24-A73F-4EFF8B45FC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4" r="16688"/>
          <a:stretch/>
        </p:blipFill>
        <p:spPr bwMode="auto">
          <a:xfrm>
            <a:off x="4828855" y="2355640"/>
            <a:ext cx="6896432" cy="41995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845C1F6-DB16-ED4B-9B64-9A0715E5ED62}"/>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Tasks 1</a:t>
            </a:r>
          </a:p>
        </p:txBody>
      </p:sp>
    </p:spTree>
    <p:extLst>
      <p:ext uri="{BB962C8B-B14F-4D97-AF65-F5344CB8AC3E}">
        <p14:creationId xmlns:p14="http://schemas.microsoft.com/office/powerpoint/2010/main" val="241420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F126B-24A9-4243-AB85-CA7C897D672E}"/>
              </a:ext>
            </a:extLst>
          </p:cNvPr>
          <p:cNvSpPr>
            <a:spLocks noGrp="1"/>
          </p:cNvSpPr>
          <p:nvPr>
            <p:ph idx="1"/>
          </p:nvPr>
        </p:nvSpPr>
        <p:spPr>
          <a:xfrm>
            <a:off x="411684" y="2197000"/>
            <a:ext cx="5000538" cy="2486316"/>
          </a:xfrm>
        </p:spPr>
        <p:txBody>
          <a:bodyPr>
            <a:normAutofit/>
          </a:bodyPr>
          <a:lstStyle/>
          <a:p>
            <a:pPr marL="0" indent="0" algn="just">
              <a:lnSpc>
                <a:spcPct val="170000"/>
              </a:lnSpc>
              <a:buNone/>
            </a:pPr>
            <a:r>
              <a:rPr lang="en-GB" sz="3700" b="0" i="0" dirty="0">
                <a:solidFill>
                  <a:srgbClr val="000000"/>
                </a:solidFill>
                <a:effectLst/>
                <a:hlinkClick r:id="rId2"/>
              </a:rPr>
              <a:t>https://www.youtube.com/watch?v=il9Z39tDhGE</a:t>
            </a:r>
            <a:endParaRPr lang="en-GB" sz="3700" b="0" i="0" dirty="0">
              <a:solidFill>
                <a:srgbClr val="000000"/>
              </a:solidFill>
              <a:effectLst/>
            </a:endParaRPr>
          </a:p>
          <a:p>
            <a:pPr marL="0" indent="0" algn="just">
              <a:lnSpc>
                <a:spcPct val="170000"/>
              </a:lnSpc>
              <a:buNone/>
            </a:pPr>
            <a:endParaRPr lang="en-US" dirty="0"/>
          </a:p>
        </p:txBody>
      </p:sp>
      <p:pic>
        <p:nvPicPr>
          <p:cNvPr id="5122" name="Picture 2" descr="THE BOY JESUS AT THE TEMPLE – Luke 2:39-52 | Walking with Yeshua ( Jesus )  - Bible Stories for Kids">
            <a:extLst>
              <a:ext uri="{FF2B5EF4-FFF2-40B4-BE49-F238E27FC236}">
                <a16:creationId xmlns:a16="http://schemas.microsoft.com/office/drawing/2014/main" id="{D242CEAD-18D1-45B1-8F4E-40D949C9D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478" y="1433838"/>
            <a:ext cx="5896838" cy="40195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CD888D9-A5B6-FB48-A856-CB9B46423C36}"/>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The Child Jesus in the Temple</a:t>
            </a:r>
          </a:p>
        </p:txBody>
      </p:sp>
    </p:spTree>
    <p:extLst>
      <p:ext uri="{BB962C8B-B14F-4D97-AF65-F5344CB8AC3E}">
        <p14:creationId xmlns:p14="http://schemas.microsoft.com/office/powerpoint/2010/main" val="95620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500A-923D-4FE3-8532-AE950AD65CEC}"/>
              </a:ext>
            </a:extLst>
          </p:cNvPr>
          <p:cNvSpPr>
            <a:spLocks noGrp="1"/>
          </p:cNvSpPr>
          <p:nvPr>
            <p:ph idx="1"/>
          </p:nvPr>
        </p:nvSpPr>
        <p:spPr>
          <a:xfrm>
            <a:off x="343949" y="1872280"/>
            <a:ext cx="5528345" cy="4893956"/>
          </a:xfrm>
          <a:ln w="12700">
            <a:noFill/>
          </a:ln>
        </p:spPr>
        <p:txBody>
          <a:bodyPr>
            <a:normAutofit fontScale="70000" lnSpcReduction="20000"/>
          </a:bodyPr>
          <a:lstStyle/>
          <a:p>
            <a:pPr marL="0" indent="0">
              <a:lnSpc>
                <a:spcPct val="150000"/>
              </a:lnSpc>
              <a:buNone/>
            </a:pPr>
            <a:r>
              <a:rPr lang="en-GB" sz="2800" b="1" u="sng" dirty="0">
                <a:solidFill>
                  <a:srgbClr val="008000"/>
                </a:solidFill>
              </a:rPr>
              <a:t>Task A</a:t>
            </a:r>
          </a:p>
          <a:p>
            <a:pPr marL="0" indent="0">
              <a:lnSpc>
                <a:spcPct val="150000"/>
              </a:lnSpc>
              <a:buNone/>
            </a:pPr>
            <a:r>
              <a:rPr lang="en-GB" sz="2800" dirty="0"/>
              <a:t>Imagine that you </a:t>
            </a:r>
            <a:r>
              <a:rPr lang="en-GB" dirty="0"/>
              <a:t>were Joseph and the 12-year-old Jesus had gone missing. You have been searching for Him and arrive at the temple. </a:t>
            </a:r>
          </a:p>
          <a:p>
            <a:pPr marL="514350" indent="-514350">
              <a:lnSpc>
                <a:spcPct val="150000"/>
              </a:lnSpc>
              <a:buFont typeface="+mj-lt"/>
              <a:buAutoNum type="arabicPeriod"/>
            </a:pPr>
            <a:r>
              <a:rPr lang="en-GB" sz="2800" dirty="0"/>
              <a:t>What can Joseph see, observe or notice?</a:t>
            </a:r>
          </a:p>
          <a:p>
            <a:pPr marL="514350" indent="-514350">
              <a:lnSpc>
                <a:spcPct val="150000"/>
              </a:lnSpc>
              <a:buFont typeface="+mj-lt"/>
              <a:buAutoNum type="arabicPeriod"/>
            </a:pPr>
            <a:r>
              <a:rPr lang="en-GB" sz="2800" dirty="0"/>
              <a:t>What might Joseph know, understand, hold true or believe?</a:t>
            </a:r>
          </a:p>
          <a:p>
            <a:pPr marL="514350" indent="-514350">
              <a:lnSpc>
                <a:spcPct val="150000"/>
              </a:lnSpc>
              <a:buFont typeface="+mj-lt"/>
              <a:buAutoNum type="arabicPeriod"/>
            </a:pPr>
            <a:r>
              <a:rPr lang="en-GB" sz="2800" dirty="0"/>
              <a:t>What might Joseph care deeply about?</a:t>
            </a:r>
          </a:p>
          <a:p>
            <a:pPr marL="514350" indent="-514350">
              <a:lnSpc>
                <a:spcPct val="150000"/>
              </a:lnSpc>
              <a:buFont typeface="+mj-lt"/>
              <a:buAutoNum type="arabicPeriod"/>
            </a:pPr>
            <a:r>
              <a:rPr lang="en-GB" sz="2800" dirty="0"/>
              <a:t>What might Joseph wonder about or question? </a:t>
            </a:r>
          </a:p>
          <a:p>
            <a:pPr marL="0" indent="0">
              <a:lnSpc>
                <a:spcPct val="150000"/>
              </a:lnSpc>
              <a:buNone/>
            </a:pPr>
            <a:endParaRPr lang="en-GB" sz="2800" dirty="0"/>
          </a:p>
          <a:p>
            <a:endParaRPr lang="en-US" dirty="0"/>
          </a:p>
        </p:txBody>
      </p:sp>
      <p:sp>
        <p:nvSpPr>
          <p:cNvPr id="6" name="TextBox 5">
            <a:extLst>
              <a:ext uri="{FF2B5EF4-FFF2-40B4-BE49-F238E27FC236}">
                <a16:creationId xmlns:a16="http://schemas.microsoft.com/office/drawing/2014/main" id="{E4083F51-8DED-41B8-94EF-C53C24AFB79B}"/>
              </a:ext>
            </a:extLst>
          </p:cNvPr>
          <p:cNvSpPr txBox="1"/>
          <p:nvPr/>
        </p:nvSpPr>
        <p:spPr>
          <a:xfrm>
            <a:off x="430571" y="1044472"/>
            <a:ext cx="11333527" cy="830997"/>
          </a:xfrm>
          <a:prstGeom prst="rect">
            <a:avLst/>
          </a:prstGeom>
          <a:noFill/>
        </p:spPr>
        <p:txBody>
          <a:bodyPr wrap="square" rtlCol="0">
            <a:spAutoFit/>
          </a:bodyPr>
          <a:lstStyle/>
          <a:p>
            <a:r>
              <a:rPr lang="en-US" sz="2400" dirty="0"/>
              <a:t>After watching the video clip of the finding of the Child Jesus in the Temple, complete the following tasks:</a:t>
            </a:r>
          </a:p>
        </p:txBody>
      </p:sp>
      <p:sp>
        <p:nvSpPr>
          <p:cNvPr id="7" name="Content Placeholder 2">
            <a:extLst>
              <a:ext uri="{FF2B5EF4-FFF2-40B4-BE49-F238E27FC236}">
                <a16:creationId xmlns:a16="http://schemas.microsoft.com/office/drawing/2014/main" id="{CFF45275-8871-4240-98E2-242A80EA08AF}"/>
              </a:ext>
            </a:extLst>
          </p:cNvPr>
          <p:cNvSpPr txBox="1">
            <a:spLocks/>
          </p:cNvSpPr>
          <p:nvPr/>
        </p:nvSpPr>
        <p:spPr>
          <a:xfrm>
            <a:off x="6307671" y="1851732"/>
            <a:ext cx="5528345" cy="4893956"/>
          </a:xfrm>
          <a:prstGeom prst="rect">
            <a:avLst/>
          </a:prstGeom>
          <a:ln w="12700">
            <a:no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b="1" u="sng" dirty="0">
                <a:solidFill>
                  <a:srgbClr val="008000"/>
                </a:solidFill>
              </a:rPr>
              <a:t>Task B</a:t>
            </a:r>
          </a:p>
          <a:p>
            <a:pPr marL="0" indent="0">
              <a:lnSpc>
                <a:spcPct val="150000"/>
              </a:lnSpc>
              <a:buFont typeface="Arial" panose="020B0604020202020204" pitchFamily="34" charset="0"/>
              <a:buNone/>
            </a:pPr>
            <a:r>
              <a:rPr lang="en-GB" dirty="0"/>
              <a:t>Has there ever been a time in your life when you went missing or one of your family went missing?</a:t>
            </a:r>
          </a:p>
          <a:p>
            <a:pPr marL="514350" indent="-514350">
              <a:lnSpc>
                <a:spcPct val="150000"/>
              </a:lnSpc>
              <a:buFont typeface="+mj-lt"/>
              <a:buAutoNum type="arabicPeriod"/>
            </a:pPr>
            <a:r>
              <a:rPr lang="en-GB" dirty="0"/>
              <a:t>What age were you when this happened?</a:t>
            </a:r>
          </a:p>
          <a:p>
            <a:pPr marL="514350" indent="-514350">
              <a:lnSpc>
                <a:spcPct val="150000"/>
              </a:lnSpc>
              <a:buFont typeface="+mj-lt"/>
              <a:buAutoNum type="arabicPeriod"/>
            </a:pPr>
            <a:r>
              <a:rPr lang="en-GB" dirty="0"/>
              <a:t>Where did it happen?</a:t>
            </a:r>
          </a:p>
          <a:p>
            <a:pPr marL="514350" indent="-514350">
              <a:lnSpc>
                <a:spcPct val="150000"/>
              </a:lnSpc>
              <a:buFont typeface="+mj-lt"/>
              <a:buAutoNum type="arabicPeriod"/>
            </a:pPr>
            <a:r>
              <a:rPr lang="en-GB" dirty="0"/>
              <a:t>How were you found?</a:t>
            </a:r>
          </a:p>
          <a:p>
            <a:pPr marL="514350" indent="-514350">
              <a:lnSpc>
                <a:spcPct val="150000"/>
              </a:lnSpc>
              <a:buFont typeface="+mj-lt"/>
              <a:buAutoNum type="arabicPeriod"/>
            </a:pPr>
            <a:r>
              <a:rPr lang="en-GB" dirty="0"/>
              <a:t>How did your parents/grandparents react when they found you?</a:t>
            </a:r>
          </a:p>
          <a:p>
            <a:pPr marL="514350" indent="-514350">
              <a:lnSpc>
                <a:spcPct val="150000"/>
              </a:lnSpc>
              <a:buFont typeface="+mj-lt"/>
              <a:buAutoNum type="arabicPeriod"/>
            </a:pPr>
            <a:r>
              <a:rPr lang="en-GB" dirty="0"/>
              <a:t>Did you learn anything important after getting lost?</a:t>
            </a:r>
          </a:p>
          <a:p>
            <a:pPr marL="0" indent="0">
              <a:lnSpc>
                <a:spcPct val="150000"/>
              </a:lnSpc>
              <a:buFont typeface="Arial" panose="020B0604020202020204" pitchFamily="34" charset="0"/>
              <a:buNone/>
            </a:pPr>
            <a:endParaRPr lang="en-GB" dirty="0"/>
          </a:p>
          <a:p>
            <a:endParaRPr lang="en-US" dirty="0"/>
          </a:p>
        </p:txBody>
      </p:sp>
      <p:sp>
        <p:nvSpPr>
          <p:cNvPr id="5" name="Title 1">
            <a:extLst>
              <a:ext uri="{FF2B5EF4-FFF2-40B4-BE49-F238E27FC236}">
                <a16:creationId xmlns:a16="http://schemas.microsoft.com/office/drawing/2014/main" id="{F65CA896-B4CD-E74E-AA8D-1F356F2ABB3E}"/>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Tasks 2</a:t>
            </a:r>
          </a:p>
        </p:txBody>
      </p:sp>
    </p:spTree>
    <p:extLst>
      <p:ext uri="{BB962C8B-B14F-4D97-AF65-F5344CB8AC3E}">
        <p14:creationId xmlns:p14="http://schemas.microsoft.com/office/powerpoint/2010/main" val="357110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C7E98D-28ED-41CB-A6AD-AE0BEB0E829C}"/>
              </a:ext>
            </a:extLst>
          </p:cNvPr>
          <p:cNvSpPr txBox="1"/>
          <p:nvPr/>
        </p:nvSpPr>
        <p:spPr>
          <a:xfrm>
            <a:off x="318782" y="947353"/>
            <a:ext cx="5637401" cy="5751767"/>
          </a:xfrm>
          <a:prstGeom prst="rect">
            <a:avLst/>
          </a:prstGeom>
          <a:noFill/>
          <a:ln w="12700">
            <a:noFill/>
          </a:ln>
        </p:spPr>
        <p:txBody>
          <a:bodyPr wrap="square" rtlCol="0">
            <a:spAutoFit/>
          </a:bodyPr>
          <a:lstStyle/>
          <a:p>
            <a:pPr algn="ctr">
              <a:lnSpc>
                <a:spcPct val="150000"/>
              </a:lnSpc>
            </a:pPr>
            <a:r>
              <a:rPr lang="en-GB" sz="2250" b="1" dirty="0">
                <a:solidFill>
                  <a:srgbClr val="008000"/>
                </a:solidFill>
                <a:effectLst/>
                <a:latin typeface="Calibri" panose="020F0502020204030204" pitchFamily="34" charset="0"/>
                <a:cs typeface="Calibri" panose="020F0502020204030204" pitchFamily="34" charset="0"/>
              </a:rPr>
              <a:t>YEAR OF ST JOSEPH PRAYER</a:t>
            </a:r>
          </a:p>
          <a:p>
            <a:pPr algn="ctr">
              <a:lnSpc>
                <a:spcPct val="150000"/>
              </a:lnSpc>
            </a:pPr>
            <a:r>
              <a:rPr lang="en-GB" sz="2250" dirty="0">
                <a:effectLst/>
                <a:latin typeface="Calibri" panose="020F0502020204030204" pitchFamily="34" charset="0"/>
                <a:cs typeface="Calibri" panose="020F0502020204030204" pitchFamily="34" charset="0"/>
              </a:rPr>
              <a:t>Hail, Guardian of the Redeemer,</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Spouse of the Blessed Virgin Mary.</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To you God entrusted his only Son;</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in you Mary placed her trust;</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with you Christ became man.</a:t>
            </a:r>
          </a:p>
          <a:p>
            <a:pPr algn="ctr">
              <a:lnSpc>
                <a:spcPct val="150000"/>
              </a:lnSpc>
            </a:pPr>
            <a:r>
              <a:rPr lang="en-GB" sz="2250" dirty="0">
                <a:effectLst/>
                <a:latin typeface="Calibri" panose="020F0502020204030204" pitchFamily="34" charset="0"/>
                <a:cs typeface="Calibri" panose="020F0502020204030204" pitchFamily="34" charset="0"/>
              </a:rPr>
              <a:t>Blessed Joseph, to us too,</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show yourself a father</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and guide us in the path of life.</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Obtain for us grace, mercy, and courage,</a:t>
            </a:r>
            <a:br>
              <a:rPr lang="en-GB" sz="2250" dirty="0">
                <a:effectLst/>
                <a:latin typeface="Calibri" panose="020F0502020204030204" pitchFamily="34" charset="0"/>
                <a:cs typeface="Calibri" panose="020F0502020204030204" pitchFamily="34" charset="0"/>
              </a:rPr>
            </a:br>
            <a:r>
              <a:rPr lang="en-GB" sz="2250" dirty="0">
                <a:effectLst/>
                <a:latin typeface="Calibri" panose="020F0502020204030204" pitchFamily="34" charset="0"/>
                <a:cs typeface="Calibri" panose="020F0502020204030204" pitchFamily="34" charset="0"/>
              </a:rPr>
              <a:t>and defend us from every evil.  Amen.</a:t>
            </a:r>
          </a:p>
        </p:txBody>
      </p:sp>
      <p:sp>
        <p:nvSpPr>
          <p:cNvPr id="5" name="TextBox 4">
            <a:extLst>
              <a:ext uri="{FF2B5EF4-FFF2-40B4-BE49-F238E27FC236}">
                <a16:creationId xmlns:a16="http://schemas.microsoft.com/office/drawing/2014/main" id="{4099C4AC-3AD9-479B-8B5B-70C4F0CD78CA}"/>
              </a:ext>
            </a:extLst>
          </p:cNvPr>
          <p:cNvSpPr txBox="1"/>
          <p:nvPr/>
        </p:nvSpPr>
        <p:spPr>
          <a:xfrm>
            <a:off x="6326240" y="4311769"/>
            <a:ext cx="5698921" cy="2352952"/>
          </a:xfrm>
          <a:prstGeom prst="rect">
            <a:avLst/>
          </a:prstGeom>
          <a:noFill/>
          <a:ln w="12700">
            <a:noFill/>
          </a:ln>
        </p:spPr>
        <p:txBody>
          <a:bodyPr wrap="square" rtlCol="0">
            <a:spAutoFit/>
          </a:bodyPr>
          <a:lstStyle/>
          <a:p>
            <a:pPr>
              <a:lnSpc>
                <a:spcPct val="150000"/>
              </a:lnSpc>
            </a:pPr>
            <a:r>
              <a:rPr lang="en-GB" sz="2000" b="1" u="sng" dirty="0">
                <a:solidFill>
                  <a:srgbClr val="008000"/>
                </a:solidFill>
                <a:effectLst/>
                <a:latin typeface="Museo Sans Cyrl"/>
              </a:rPr>
              <a:t>Task</a:t>
            </a:r>
          </a:p>
          <a:p>
            <a:pPr>
              <a:lnSpc>
                <a:spcPct val="150000"/>
              </a:lnSpc>
            </a:pPr>
            <a:r>
              <a:rPr lang="en-GB" sz="2000" dirty="0">
                <a:effectLst/>
                <a:latin typeface="Museo Sans Cyrl"/>
              </a:rPr>
              <a:t>You can either decoratively produce a version of the prayer to St Joseph or create your own prayer to St Joseph. Remember to include why he is important for Catholics all over the world. </a:t>
            </a:r>
          </a:p>
        </p:txBody>
      </p:sp>
      <p:pic>
        <p:nvPicPr>
          <p:cNvPr id="6146" name="Picture 2" descr="Printable Prayer To St Joseph ❤️+❤️ Prayer Cards and Coloring Pages">
            <a:extLst>
              <a:ext uri="{FF2B5EF4-FFF2-40B4-BE49-F238E27FC236}">
                <a16:creationId xmlns:a16="http://schemas.microsoft.com/office/drawing/2014/main" id="{E4F05FD3-4626-440D-9BF9-CCD8967760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5" t="9243" r="7130" b="16529"/>
          <a:stretch/>
        </p:blipFill>
        <p:spPr bwMode="auto">
          <a:xfrm>
            <a:off x="7469312" y="955493"/>
            <a:ext cx="3411021" cy="381171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8AD5387-0EFB-7B40-A08C-C46670AF91CE}"/>
              </a:ext>
            </a:extLst>
          </p:cNvPr>
          <p:cNvSpPr txBox="1">
            <a:spLocks/>
          </p:cNvSpPr>
          <p:nvPr/>
        </p:nvSpPr>
        <p:spPr>
          <a:xfrm>
            <a:off x="0" y="1884"/>
            <a:ext cx="12192000" cy="914399"/>
          </a:xfrm>
          <a:prstGeom prst="rect">
            <a:avLst/>
          </a:prstGeom>
          <a:solidFill>
            <a:srgbClr val="008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en-US" sz="4000" b="1" dirty="0"/>
              <a:t>Prayer and Task 3</a:t>
            </a:r>
          </a:p>
        </p:txBody>
      </p:sp>
    </p:spTree>
    <p:extLst>
      <p:ext uri="{BB962C8B-B14F-4D97-AF65-F5344CB8AC3E}">
        <p14:creationId xmlns:p14="http://schemas.microsoft.com/office/powerpoint/2010/main" val="179216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761</Words>
  <Application>Microsoft Macintosh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Museo Sans Cyrl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dc:title>
  <dc:creator>Martin Mann</dc:creator>
  <cp:lastModifiedBy>Gerard Gough</cp:lastModifiedBy>
  <cp:revision>22</cp:revision>
  <dcterms:created xsi:type="dcterms:W3CDTF">2021-03-01T12:47:03Z</dcterms:created>
  <dcterms:modified xsi:type="dcterms:W3CDTF">2021-03-11T10:48:50Z</dcterms:modified>
</cp:coreProperties>
</file>