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5" r:id="rId4"/>
    <p:sldId id="273" r:id="rId5"/>
    <p:sldId id="269" r:id="rId6"/>
    <p:sldId id="257" r:id="rId7"/>
    <p:sldId id="260" r:id="rId8"/>
    <p:sldId id="265" r:id="rId9"/>
    <p:sldId id="259" r:id="rId10"/>
    <p:sldId id="270" r:id="rId11"/>
    <p:sldId id="258" r:id="rId12"/>
    <p:sldId id="261" r:id="rId13"/>
    <p:sldId id="263" r:id="rId14"/>
    <p:sldId id="281" r:id="rId15"/>
    <p:sldId id="267" r:id="rId16"/>
    <p:sldId id="264" r:id="rId17"/>
    <p:sldId id="266" r:id="rId18"/>
    <p:sldId id="279" r:id="rId19"/>
    <p:sldId id="282"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2"/>
    <a:srgbClr val="FC010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94660" autoAdjust="0"/>
  </p:normalViewPr>
  <p:slideViewPr>
    <p:cSldViewPr>
      <p:cViewPr varScale="1">
        <p:scale>
          <a:sx n="107" d="100"/>
          <a:sy n="107" d="100"/>
        </p:scale>
        <p:origin x="-104" y="-368"/>
      </p:cViewPr>
      <p:guideLst>
        <p:guide orient="horz" pos="2592"/>
        <p:guide pos="383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388804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28767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106191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126622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61370-E12D-423F-B0BD-E4892F2DB115}" type="datetimeFigureOut">
              <a:rPr lang="en-US"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330474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61370-E12D-423F-B0BD-E4892F2DB115}" type="datetimeFigureOut">
              <a:rPr lang="en-US"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94779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161370-E12D-423F-B0BD-E4892F2DB115}" type="datetimeFigureOut">
              <a:rPr lang="en-US" smtClean="0"/>
              <a:t>21/10/20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127035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161370-E12D-423F-B0BD-E4892F2DB115}" type="datetimeFigureOut">
              <a:rPr lang="en-US" smtClean="0"/>
              <a:t>21/10/20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427146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61370-E12D-423F-B0BD-E4892F2DB115}" type="datetimeFigureOut">
              <a:rPr lang="en-US" smtClean="0"/>
              <a:t>21/10/20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47777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61370-E12D-423F-B0BD-E4892F2DB115}" type="datetimeFigureOut">
              <a:rPr lang="en-US"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96170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61370-E12D-423F-B0BD-E4892F2DB115}" type="datetimeFigureOut">
              <a:rPr lang="en-US"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DA58-9335-4228-AB26-AB961EDC95C9}" type="slidenum">
              <a:rPr lang="en-US" smtClean="0"/>
              <a:t>‹#›</a:t>
            </a:fld>
            <a:endParaRPr lang="en-US"/>
          </a:p>
        </p:txBody>
      </p:sp>
    </p:spTree>
    <p:extLst>
      <p:ext uri="{BB962C8B-B14F-4D97-AF65-F5344CB8AC3E}">
        <p14:creationId xmlns:p14="http://schemas.microsoft.com/office/powerpoint/2010/main" val="5040898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61370-E12D-423F-B0BD-E4892F2DB115}" type="datetimeFigureOut">
              <a:rPr lang="en-US" smtClean="0"/>
              <a:t>21/10/20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5DA58-9335-4228-AB26-AB961EDC95C9}" type="slidenum">
              <a:rPr lang="en-US" smtClean="0"/>
              <a:t>‹#›</a:t>
            </a:fld>
            <a:endParaRPr lang="en-US"/>
          </a:p>
        </p:txBody>
      </p:sp>
    </p:spTree>
    <p:extLst>
      <p:ext uri="{BB962C8B-B14F-4D97-AF65-F5344CB8AC3E}">
        <p14:creationId xmlns:p14="http://schemas.microsoft.com/office/powerpoint/2010/main" val="26111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issioscotland.com/what-is-missio-scotland" TargetMode="Externa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bc.co.uk/teach/class-clips-video/religious-studies-ks2-what-is-christianity/znshvk7"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0p0W_Zbt1s" TargetMode="Externa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011" y="207161"/>
            <a:ext cx="4119370" cy="6520356"/>
          </a:xfrm>
          <a:solidFill>
            <a:schemeClr val="accent1">
              <a:lumMod val="40000"/>
              <a:lumOff val="60000"/>
            </a:schemeClr>
          </a:solid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0860" y="220287"/>
            <a:ext cx="7628629" cy="217038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656" y="2502732"/>
            <a:ext cx="4221026" cy="4221026"/>
          </a:xfrm>
          <a:prstGeom prst="rect">
            <a:avLst/>
          </a:prstGeom>
        </p:spPr>
      </p:pic>
      <p:sp>
        <p:nvSpPr>
          <p:cNvPr id="12" name="TextBox 11"/>
          <p:cNvSpPr txBox="1"/>
          <p:nvPr/>
        </p:nvSpPr>
        <p:spPr>
          <a:xfrm>
            <a:off x="7769263" y="2609939"/>
            <a:ext cx="4108745" cy="3939540"/>
          </a:xfrm>
          <a:prstGeom prst="rect">
            <a:avLst/>
          </a:prstGeom>
          <a:noFill/>
        </p:spPr>
        <p:txBody>
          <a:bodyPr wrap="square" rtlCol="0">
            <a:spAutoFit/>
          </a:bodyPr>
          <a:lstStyle/>
          <a:p>
            <a:pPr algn="ctr"/>
            <a:r>
              <a:rPr lang="en-US" sz="4000" dirty="0" smtClean="0"/>
              <a:t>As Missionary Children, let’s learn more about mission and take </a:t>
            </a:r>
            <a:br>
              <a:rPr lang="en-US" sz="4000" dirty="0" smtClean="0"/>
            </a:br>
            <a:r>
              <a:rPr lang="en-US" sz="4000" dirty="0" smtClean="0"/>
              <a:t>a trip to</a:t>
            </a:r>
            <a:r>
              <a:rPr lang="mr-IN" sz="4000" dirty="0" smtClean="0"/>
              <a:t>…</a:t>
            </a:r>
            <a:r>
              <a:rPr lang="en-GB" sz="4000" dirty="0" smtClean="0"/>
              <a:t> </a:t>
            </a:r>
            <a:r>
              <a:rPr lang="en-GB" sz="5000" dirty="0" smtClean="0">
                <a:solidFill>
                  <a:srgbClr val="2E75B6"/>
                </a:solidFill>
              </a:rPr>
              <a:t>SIERRA LEONE!</a:t>
            </a:r>
            <a:endParaRPr lang="en-US" sz="5000" dirty="0">
              <a:solidFill>
                <a:srgbClr val="2E75B6"/>
              </a:solidFill>
            </a:endParaRPr>
          </a:p>
        </p:txBody>
      </p:sp>
    </p:spTree>
    <p:extLst>
      <p:ext uri="{BB962C8B-B14F-4D97-AF65-F5344CB8AC3E}">
        <p14:creationId xmlns:p14="http://schemas.microsoft.com/office/powerpoint/2010/main" val="4994725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675" y="1219200"/>
            <a:ext cx="5370298" cy="3200400"/>
          </a:xfrm>
          <a:ln w="12700">
            <a:noFill/>
          </a:ln>
        </p:spPr>
        <p:txBody>
          <a:bodyPr>
            <a:noAutofit/>
          </a:bodyPr>
          <a:lstStyle/>
          <a:p>
            <a:pPr marL="0" indent="0">
              <a:lnSpc>
                <a:spcPct val="130000"/>
              </a:lnSpc>
              <a:buNone/>
            </a:pPr>
            <a:r>
              <a:rPr lang="en-US" sz="2500" dirty="0" smtClean="0"/>
              <a:t>Take </a:t>
            </a:r>
            <a:r>
              <a:rPr lang="en-US" sz="2500" dirty="0"/>
              <a:t>a very close look at this picture. Write down something you see, something that it makes you think about and something that it makes you wonder about. </a:t>
            </a: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83"/>
          <a:stretch/>
        </p:blipFill>
        <p:spPr bwMode="auto">
          <a:xfrm>
            <a:off x="914401" y="1220089"/>
            <a:ext cx="4411176" cy="52569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2</a:t>
            </a:r>
            <a:endParaRPr lang="en-US" sz="4000" b="1" dirty="0"/>
          </a:p>
        </p:txBody>
      </p:sp>
      <p:pic>
        <p:nvPicPr>
          <p:cNvPr id="2" name="Picture 1" descr="See, Think, Won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238" y="4203700"/>
            <a:ext cx="5450161" cy="2120900"/>
          </a:xfrm>
          <a:prstGeom prst="rect">
            <a:avLst/>
          </a:prstGeom>
        </p:spPr>
      </p:pic>
    </p:spTree>
    <p:extLst>
      <p:ext uri="{BB962C8B-B14F-4D97-AF65-F5344CB8AC3E}">
        <p14:creationId xmlns:p14="http://schemas.microsoft.com/office/powerpoint/2010/main" val="3094809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97" y="892288"/>
            <a:ext cx="5822303" cy="5737112"/>
          </a:xfrm>
          <a:ln w="12700">
            <a:solidFill>
              <a:srgbClr val="FFFFFF"/>
            </a:solidFill>
          </a:ln>
        </p:spPr>
        <p:txBody>
          <a:bodyPr anchor="t">
            <a:noAutofit/>
          </a:bodyPr>
          <a:lstStyle/>
          <a:p>
            <a:pPr marL="0" indent="0">
              <a:lnSpc>
                <a:spcPct val="130000"/>
              </a:lnSpc>
              <a:buNone/>
            </a:pPr>
            <a:r>
              <a:rPr lang="en-US" sz="2250" dirty="0" smtClean="0"/>
              <a:t>Christianity </a:t>
            </a:r>
            <a:r>
              <a:rPr lang="en-US" sz="2250" dirty="0"/>
              <a:t>is growing fastest is the continent of Africa. There are 54 </a:t>
            </a:r>
            <a:r>
              <a:rPr lang="en-US" sz="2250"/>
              <a:t>countries </a:t>
            </a:r>
            <a:r>
              <a:rPr lang="en-US" sz="2250" smtClean="0"/>
              <a:t>in </a:t>
            </a:r>
            <a:r>
              <a:rPr lang="en-US" sz="2250" dirty="0"/>
              <a:t>Africa. </a:t>
            </a:r>
            <a:endParaRPr lang="en-US" sz="2250" dirty="0" smtClean="0"/>
          </a:p>
          <a:p>
            <a:pPr marL="0" indent="0">
              <a:lnSpc>
                <a:spcPct val="130000"/>
              </a:lnSpc>
              <a:buNone/>
            </a:pPr>
            <a:r>
              <a:rPr lang="en-US" sz="2250" dirty="0" smtClean="0"/>
              <a:t>In the past there were lots of missionaries from many countries in Europe who travelled to Africa spreading God’s love. However anyone who spreads God’s love is a missionary they don’t have to travel far away to do so. Many people are missionaries in their own communities because there are lots of ways that people can show God’s love. </a:t>
            </a:r>
            <a:endParaRPr lang="en-US" sz="2250" dirty="0">
              <a:solidFill>
                <a:srgbClr val="FF0000"/>
              </a:solidFill>
            </a:endParaRP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3200" y="1124865"/>
            <a:ext cx="5029199" cy="4513935"/>
          </a:xfrm>
          <a:prstGeom prst="rect">
            <a:avLst/>
          </a:prstGeom>
          <a:noFill/>
          <a:ln w="12700">
            <a:solidFill>
              <a:srgbClr val="FFFFFF"/>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506596-8028-40D0-8706-F126E4D2860B}"/>
              </a:ext>
            </a:extLst>
          </p:cNvPr>
          <p:cNvSpPr txBox="1"/>
          <p:nvPr/>
        </p:nvSpPr>
        <p:spPr>
          <a:xfrm>
            <a:off x="228600" y="5730333"/>
            <a:ext cx="11353800" cy="992579"/>
          </a:xfrm>
          <a:prstGeom prst="rect">
            <a:avLst/>
          </a:prstGeom>
          <a:noFill/>
          <a:ln w="12700">
            <a:solidFill>
              <a:srgbClr val="FFFFFF"/>
            </a:solidFill>
          </a:ln>
        </p:spPr>
        <p:txBody>
          <a:bodyPr wrap="square" rtlCol="0">
            <a:spAutoFit/>
          </a:bodyPr>
          <a:lstStyle/>
          <a:p>
            <a:pPr algn="ctr">
              <a:lnSpc>
                <a:spcPct val="130000"/>
              </a:lnSpc>
            </a:pPr>
            <a:r>
              <a:rPr lang="en-US" sz="2250" b="1" dirty="0" smtClean="0">
                <a:solidFill>
                  <a:schemeClr val="accent1">
                    <a:lumMod val="75000"/>
                  </a:schemeClr>
                </a:solidFill>
              </a:rPr>
              <a:t>Describe </a:t>
            </a:r>
            <a:r>
              <a:rPr lang="en-US" sz="2250" b="1" dirty="0">
                <a:solidFill>
                  <a:schemeClr val="accent1">
                    <a:lumMod val="75000"/>
                  </a:schemeClr>
                </a:solidFill>
              </a:rPr>
              <a:t>ways that you can be a missionary and show God’s love at home, </a:t>
            </a:r>
            <a:r>
              <a:rPr lang="en-US" sz="2250" b="1" dirty="0" smtClean="0">
                <a:solidFill>
                  <a:schemeClr val="accent1">
                    <a:lumMod val="75000"/>
                  </a:schemeClr>
                </a:solidFill>
              </a:rPr>
              <a:t>at school </a:t>
            </a:r>
            <a:r>
              <a:rPr lang="en-US" sz="2250" b="1" dirty="0">
                <a:solidFill>
                  <a:schemeClr val="accent1">
                    <a:lumMod val="75000"/>
                  </a:schemeClr>
                </a:solidFill>
              </a:rPr>
              <a:t>and in the community.</a:t>
            </a:r>
            <a:endParaRPr lang="en-GB" sz="2250" b="1" dirty="0">
              <a:solidFill>
                <a:schemeClr val="accent1">
                  <a:lumMod val="75000"/>
                </a:schemeClr>
              </a:solidFill>
            </a:endParaRPr>
          </a:p>
        </p:txBody>
      </p:sp>
      <p:sp>
        <p:nvSpPr>
          <p:cNvPr id="5"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3</a:t>
            </a:r>
            <a:endParaRPr lang="en-US" sz="4000" b="1" dirty="0"/>
          </a:p>
        </p:txBody>
      </p:sp>
    </p:spTree>
    <p:extLst>
      <p:ext uri="{BB962C8B-B14F-4D97-AF65-F5344CB8AC3E}">
        <p14:creationId xmlns:p14="http://schemas.microsoft.com/office/powerpoint/2010/main" val="1648160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1" y="914400"/>
            <a:ext cx="5758374" cy="5638800"/>
          </a:xfrm>
          <a:ln w="12700">
            <a:solidFill>
              <a:srgbClr val="FFFFFF"/>
            </a:solidFill>
          </a:ln>
        </p:spPr>
        <p:txBody>
          <a:bodyPr anchor="ctr">
            <a:noAutofit/>
          </a:bodyPr>
          <a:lstStyle/>
          <a:p>
            <a:pPr marL="0" indent="0">
              <a:lnSpc>
                <a:spcPct val="130000"/>
              </a:lnSpc>
              <a:buNone/>
            </a:pPr>
            <a:r>
              <a:rPr lang="en-US" sz="2450" dirty="0"/>
              <a:t>There are lots of missionaries all over the world who do their very best to tell people about Jesus and spread God’s love. The Pope strives to help people spread the </a:t>
            </a:r>
            <a:r>
              <a:rPr lang="en-US" sz="2450" dirty="0" smtClean="0"/>
              <a:t>Good </a:t>
            </a:r>
            <a:r>
              <a:rPr lang="en-US" sz="2450" dirty="0"/>
              <a:t>N</a:t>
            </a:r>
            <a:r>
              <a:rPr lang="en-US" sz="2450" dirty="0" smtClean="0"/>
              <a:t>ews </a:t>
            </a:r>
            <a:r>
              <a:rPr lang="en-US" sz="2450" dirty="0"/>
              <a:t>about God’s love. One way that the Pope helps his missionaries is through a charity called Missio. Missio raises money to help people spread God’s love all over the world in lots of different ways. </a:t>
            </a:r>
          </a:p>
          <a:p>
            <a:pPr marL="0" indent="0">
              <a:lnSpc>
                <a:spcPct val="130000"/>
              </a:lnSpc>
              <a:buNone/>
            </a:pPr>
            <a:r>
              <a:rPr lang="en-US" sz="2450" dirty="0">
                <a:solidFill>
                  <a:srgbClr val="FF0000"/>
                </a:solidFill>
                <a:hlinkClick r:id="rId2"/>
              </a:rPr>
              <a:t>https://www.missioscotland.com/what-is-missio-</a:t>
            </a:r>
            <a:r>
              <a:rPr lang="en-US" sz="2450" dirty="0" smtClean="0">
                <a:solidFill>
                  <a:srgbClr val="FF0000"/>
                </a:solidFill>
                <a:hlinkClick r:id="rId2"/>
              </a:rPr>
              <a:t>scotland</a:t>
            </a:r>
            <a:endParaRPr lang="en-US" sz="2450" dirty="0">
              <a:solidFill>
                <a:srgbClr val="FF0000"/>
              </a:solidFill>
            </a:endParaRPr>
          </a:p>
        </p:txBody>
      </p:sp>
      <p:pic>
        <p:nvPicPr>
          <p:cNvPr id="4"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28577" r="18587"/>
          <a:stretch/>
        </p:blipFill>
        <p:spPr>
          <a:xfrm>
            <a:off x="304800" y="1066800"/>
            <a:ext cx="5571818" cy="5562600"/>
          </a:xfrm>
          <a:prstGeom prst="rect">
            <a:avLst/>
          </a:prstGeom>
          <a:ln w="12700">
            <a:solidFill>
              <a:schemeClr val="tx1"/>
            </a:solidFill>
          </a:ln>
        </p:spPr>
      </p:pic>
      <p:sp>
        <p:nvSpPr>
          <p:cNvPr id="5"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The Pope’s Charity—Missio</a:t>
            </a:r>
            <a:endParaRPr lang="en-US" sz="4000" b="1" dirty="0"/>
          </a:p>
        </p:txBody>
      </p:sp>
    </p:spTree>
    <p:extLst>
      <p:ext uri="{BB962C8B-B14F-4D97-AF65-F5344CB8AC3E}">
        <p14:creationId xmlns:p14="http://schemas.microsoft.com/office/powerpoint/2010/main" val="2511740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661" y="999865"/>
            <a:ext cx="6448814" cy="5629535"/>
          </a:xfrm>
          <a:ln w="12700">
            <a:solidFill>
              <a:srgbClr val="FFFFFF"/>
            </a:solidFill>
          </a:ln>
        </p:spPr>
        <p:txBody>
          <a:bodyPr anchor="ctr">
            <a:noAutofit/>
          </a:bodyPr>
          <a:lstStyle/>
          <a:p>
            <a:pPr marL="0" indent="0">
              <a:lnSpc>
                <a:spcPct val="130000"/>
              </a:lnSpc>
              <a:buNone/>
            </a:pPr>
            <a:r>
              <a:rPr lang="en-US" sz="2250" dirty="0"/>
              <a:t>One of the countries in Africa where Missio helps to spread God’s love is </a:t>
            </a:r>
            <a:r>
              <a:rPr lang="en-US" sz="2250" dirty="0" smtClean="0"/>
              <a:t>Sierra Leone. </a:t>
            </a:r>
            <a:r>
              <a:rPr lang="en-US" sz="2250" dirty="0"/>
              <a:t>Missio helps missionaries in </a:t>
            </a:r>
            <a:r>
              <a:rPr lang="en-US" sz="2250" dirty="0" smtClean="0"/>
              <a:t>Sierra Leone to </a:t>
            </a:r>
            <a:r>
              <a:rPr lang="en-US" sz="2250" dirty="0"/>
              <a:t>spread God’s love in their own communities. Missio does lots of things to try to help spread God’s love:</a:t>
            </a:r>
          </a:p>
          <a:p>
            <a:pPr marL="514350" indent="-514350">
              <a:lnSpc>
                <a:spcPct val="130000"/>
              </a:lnSpc>
              <a:buFont typeface="+mj-lt"/>
              <a:buAutoNum type="arabicPeriod"/>
            </a:pPr>
            <a:r>
              <a:rPr lang="en-GB" sz="2250" dirty="0"/>
              <a:t>Feeds poor and disadvantaged children</a:t>
            </a:r>
          </a:p>
          <a:p>
            <a:pPr marL="514350" indent="-514350">
              <a:lnSpc>
                <a:spcPct val="130000"/>
              </a:lnSpc>
              <a:buFont typeface="+mj-lt"/>
              <a:buAutoNum type="arabicPeriod"/>
            </a:pPr>
            <a:r>
              <a:rPr lang="en-GB" sz="2250" dirty="0"/>
              <a:t>Provides fresh, clean water</a:t>
            </a:r>
          </a:p>
          <a:p>
            <a:pPr marL="514350" indent="-514350">
              <a:lnSpc>
                <a:spcPct val="130000"/>
              </a:lnSpc>
              <a:buFont typeface="+mj-lt"/>
              <a:buAutoNum type="arabicPeriod"/>
            </a:pPr>
            <a:r>
              <a:rPr lang="en-GB" sz="2250" dirty="0"/>
              <a:t>Provides shelter</a:t>
            </a:r>
          </a:p>
          <a:p>
            <a:pPr marL="514350" indent="-514350">
              <a:lnSpc>
                <a:spcPct val="130000"/>
              </a:lnSpc>
              <a:buFont typeface="+mj-lt"/>
              <a:buAutoNum type="arabicPeriod"/>
            </a:pPr>
            <a:r>
              <a:rPr lang="en-GB" sz="2250" dirty="0"/>
              <a:t>Provides hospitals and access to treatment</a:t>
            </a:r>
          </a:p>
          <a:p>
            <a:pPr marL="514350" indent="-514350">
              <a:lnSpc>
                <a:spcPct val="130000"/>
              </a:lnSpc>
              <a:buFont typeface="+mj-lt"/>
              <a:buAutoNum type="arabicPeriod"/>
            </a:pPr>
            <a:r>
              <a:rPr lang="en-GB" sz="2250" dirty="0"/>
              <a:t>Builds schools and provides access to </a:t>
            </a:r>
            <a:r>
              <a:rPr lang="en-GB" sz="2250" dirty="0" smtClean="0"/>
              <a:t>education</a:t>
            </a:r>
            <a:endParaRPr lang="en-GB" sz="2250"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696" y="1447800"/>
            <a:ext cx="4604128" cy="4876800"/>
          </a:xfrm>
          <a:prstGeom prst="rect">
            <a:avLst/>
          </a:prstGeom>
          <a:ln w="12700">
            <a:solidFill>
              <a:schemeClr val="tx1"/>
            </a:solidFill>
          </a:ln>
        </p:spPr>
      </p:pic>
      <p:sp>
        <p:nvSpPr>
          <p:cNvPr id="5"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Missio in Sierra Leone</a:t>
            </a:r>
            <a:endParaRPr lang="en-US" sz="4000" b="1" dirty="0"/>
          </a:p>
        </p:txBody>
      </p:sp>
    </p:spTree>
    <p:extLst>
      <p:ext uri="{BB962C8B-B14F-4D97-AF65-F5344CB8AC3E}">
        <p14:creationId xmlns:p14="http://schemas.microsoft.com/office/powerpoint/2010/main" val="16454351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914399"/>
          </a:xfrm>
          <a:prstGeom prst="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Mission at work in Sierra Leone</a:t>
            </a:r>
            <a:endParaRPr lang="en-US" sz="4000" b="1" dirty="0"/>
          </a:p>
        </p:txBody>
      </p:sp>
      <p:sp>
        <p:nvSpPr>
          <p:cNvPr id="6" name="TextBox 5"/>
          <p:cNvSpPr txBox="1"/>
          <p:nvPr/>
        </p:nvSpPr>
        <p:spPr>
          <a:xfrm>
            <a:off x="152400" y="1066800"/>
            <a:ext cx="3047999" cy="3170099"/>
          </a:xfrm>
          <a:prstGeom prst="rect">
            <a:avLst/>
          </a:prstGeom>
          <a:noFill/>
        </p:spPr>
        <p:txBody>
          <a:bodyPr wrap="square" rtlCol="0">
            <a:spAutoFit/>
          </a:bodyPr>
          <a:lstStyle/>
          <a:p>
            <a:r>
              <a:rPr lang="en-US" sz="2000" dirty="0" smtClean="0"/>
              <a:t>In Africa, there are many challenges related to education. In Sierra Leone, poverty and war impacted upon the education system. However thanks to missionaries like Scottish-based </a:t>
            </a:r>
            <a:r>
              <a:rPr lang="en-US" sz="2000" dirty="0" err="1" smtClean="0"/>
              <a:t>Xaverian</a:t>
            </a:r>
            <a:r>
              <a:rPr lang="en-US" sz="2000" dirty="0" smtClean="0"/>
              <a:t> Father, </a:t>
            </a:r>
            <a:r>
              <a:rPr lang="en-US" sz="2000" dirty="0" err="1" smtClean="0"/>
              <a:t>Fr</a:t>
            </a:r>
            <a:r>
              <a:rPr lang="en-US" sz="2000" dirty="0" smtClean="0"/>
              <a:t> Eugenio </a:t>
            </a:r>
            <a:r>
              <a:rPr lang="en-US" sz="2000" dirty="0" err="1" smtClean="0"/>
              <a:t>Montesi</a:t>
            </a:r>
            <a:r>
              <a:rPr lang="en-US" sz="2000" dirty="0" smtClean="0"/>
              <a:t> (right), the situation has improved.</a:t>
            </a:r>
          </a:p>
        </p:txBody>
      </p:sp>
      <p:sp>
        <p:nvSpPr>
          <p:cNvPr id="9" name="TextBox 8"/>
          <p:cNvSpPr txBox="1"/>
          <p:nvPr/>
        </p:nvSpPr>
        <p:spPr>
          <a:xfrm>
            <a:off x="6248400" y="1066800"/>
            <a:ext cx="5791200" cy="2862322"/>
          </a:xfrm>
          <a:prstGeom prst="rect">
            <a:avLst/>
          </a:prstGeom>
          <a:noFill/>
        </p:spPr>
        <p:txBody>
          <a:bodyPr wrap="square" rtlCol="0">
            <a:spAutoFit/>
          </a:bodyPr>
          <a:lstStyle/>
          <a:p>
            <a:r>
              <a:rPr lang="en-US" sz="2000" dirty="0" err="1" smtClean="0"/>
              <a:t>Fr</a:t>
            </a:r>
            <a:r>
              <a:rPr lang="en-US" sz="2000" dirty="0" smtClean="0"/>
              <a:t> </a:t>
            </a:r>
            <a:r>
              <a:rPr lang="en-US" sz="2000" dirty="0" err="1" smtClean="0"/>
              <a:t>Montesi’s</a:t>
            </a:r>
            <a:r>
              <a:rPr lang="en-US" sz="2000" dirty="0" smtClean="0"/>
              <a:t> example inspired former parishioner and student Hilton </a:t>
            </a:r>
            <a:r>
              <a:rPr lang="en-US" sz="2000" dirty="0" err="1" smtClean="0"/>
              <a:t>Santigue</a:t>
            </a:r>
            <a:r>
              <a:rPr lang="en-US" sz="2000" dirty="0" smtClean="0"/>
              <a:t> </a:t>
            </a:r>
            <a:r>
              <a:rPr lang="en-US" sz="2000" dirty="0" err="1" smtClean="0"/>
              <a:t>Kamara</a:t>
            </a:r>
            <a:r>
              <a:rPr lang="en-US" sz="2000" dirty="0" smtClean="0"/>
              <a:t>  (below) to become a teacher and he is now </a:t>
            </a:r>
            <a:r>
              <a:rPr lang="en-US" sz="2000" dirty="0" err="1" smtClean="0"/>
              <a:t>headteacher</a:t>
            </a:r>
            <a:r>
              <a:rPr lang="en-US" sz="2000" dirty="0" smtClean="0"/>
              <a:t> at the Love of God Schools Complex in </a:t>
            </a:r>
            <a:r>
              <a:rPr lang="en-US" sz="2000" dirty="0" err="1" smtClean="0"/>
              <a:t>Calaba</a:t>
            </a:r>
            <a:r>
              <a:rPr lang="en-US" sz="2000" dirty="0" smtClean="0"/>
              <a:t> Town, a suburb of the country’s capital Freetown.</a:t>
            </a:r>
          </a:p>
          <a:p>
            <a:endParaRPr lang="en-US" sz="2000" dirty="0"/>
          </a:p>
          <a:p>
            <a:r>
              <a:rPr lang="en-US" sz="2000" dirty="0" smtClean="0"/>
              <a:t>Thanks to your support, </a:t>
            </a:r>
            <a:r>
              <a:rPr lang="en-US" sz="2000" dirty="0" err="1" smtClean="0"/>
              <a:t>Missio</a:t>
            </a:r>
            <a:r>
              <a:rPr lang="en-US" sz="2000" dirty="0" smtClean="0"/>
              <a:t> Scotland has been able to help fund the construction of new school buildings and classrooms at Hilton’s school.</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5024"/>
          <a:stretch/>
        </p:blipFill>
        <p:spPr>
          <a:xfrm>
            <a:off x="3395434" y="1219200"/>
            <a:ext cx="2494281" cy="289560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152400" y="4343400"/>
            <a:ext cx="5791200" cy="2246769"/>
          </a:xfrm>
          <a:prstGeom prst="rect">
            <a:avLst/>
          </a:prstGeom>
          <a:noFill/>
        </p:spPr>
        <p:txBody>
          <a:bodyPr wrap="square" rtlCol="0">
            <a:spAutoFit/>
          </a:bodyPr>
          <a:lstStyle/>
          <a:p>
            <a:r>
              <a:rPr lang="en-US" sz="2000" dirty="0"/>
              <a:t>In Sierra Leone, 45% of education is now in the hands of missionaries. Before the </a:t>
            </a:r>
            <a:r>
              <a:rPr lang="en-US" sz="2000" dirty="0" err="1"/>
              <a:t>Xaverians</a:t>
            </a:r>
            <a:r>
              <a:rPr lang="en-US" sz="2000" dirty="0"/>
              <a:t> arrived in the country, there were no primary or secondary schools, now there are thousands </a:t>
            </a:r>
            <a:r>
              <a:rPr lang="en-US" sz="2000" dirty="0" smtClean="0"/>
              <a:t>of primary schools, lots of secondary schools, four </a:t>
            </a:r>
            <a:r>
              <a:rPr lang="en-US" sz="2000" dirty="0"/>
              <a:t>teacher training colleges and a university</a:t>
            </a:r>
            <a:r>
              <a:rPr lang="en-US" sz="2000" dirty="0" smtClean="0"/>
              <a:t>! It’s no wonder that missionaries like </a:t>
            </a:r>
            <a:r>
              <a:rPr lang="en-US" sz="2000" dirty="0" err="1" smtClean="0"/>
              <a:t>Fr</a:t>
            </a:r>
            <a:r>
              <a:rPr lang="en-US" sz="2000" dirty="0" smtClean="0"/>
              <a:t> </a:t>
            </a:r>
            <a:r>
              <a:rPr lang="en-US" sz="2000" dirty="0" err="1" smtClean="0"/>
              <a:t>Montesi</a:t>
            </a:r>
            <a:r>
              <a:rPr lang="en-US" sz="2000" dirty="0" smtClean="0"/>
              <a:t> are still loved and admired there!</a:t>
            </a:r>
            <a:endParaRPr lang="en-US" sz="2000"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9011" t="2269" r="9926" b="3792"/>
          <a:stretch/>
        </p:blipFill>
        <p:spPr>
          <a:xfrm>
            <a:off x="6400800" y="4043022"/>
            <a:ext cx="1828800" cy="251024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87" r="22279"/>
          <a:stretch/>
        </p:blipFill>
        <p:spPr>
          <a:xfrm>
            <a:off x="8533510" y="4038600"/>
            <a:ext cx="3307235" cy="251460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7938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274" y="838200"/>
            <a:ext cx="5585926" cy="1752600"/>
          </a:xfrm>
          <a:ln w="12700">
            <a:solidFill>
              <a:srgbClr val="FFFFFF"/>
            </a:solidFill>
          </a:ln>
        </p:spPr>
        <p:txBody>
          <a:bodyPr>
            <a:normAutofit/>
          </a:bodyPr>
          <a:lstStyle/>
          <a:p>
            <a:pPr marL="0" indent="0">
              <a:lnSpc>
                <a:spcPct val="130000"/>
              </a:lnSpc>
              <a:buNone/>
            </a:pPr>
            <a:r>
              <a:rPr lang="en-US" sz="2400" dirty="0" smtClean="0"/>
              <a:t>Create </a:t>
            </a:r>
            <a:r>
              <a:rPr lang="en-US" sz="2400" dirty="0"/>
              <a:t>your own map of Africa. Try to put all of the countries names in the correct place in your map.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05802" y="2438400"/>
            <a:ext cx="4304398" cy="40656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9577" y="1066800"/>
            <a:ext cx="5510567" cy="5423074"/>
          </a:xfrm>
          <a:prstGeom prst="rect">
            <a:avLst/>
          </a:prstGeom>
          <a:noFill/>
          <a:ln w="12700">
            <a:solidFill>
              <a:srgbClr val="FFFFFF"/>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4</a:t>
            </a:r>
            <a:endParaRPr lang="en-US" sz="4000" b="1" dirty="0"/>
          </a:p>
        </p:txBody>
      </p:sp>
    </p:spTree>
    <p:extLst>
      <p:ext uri="{BB962C8B-B14F-4D97-AF65-F5344CB8AC3E}">
        <p14:creationId xmlns:p14="http://schemas.microsoft.com/office/powerpoint/2010/main" val="2260203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030" y="914400"/>
            <a:ext cx="5817445" cy="5791200"/>
          </a:xfrm>
          <a:ln w="12700">
            <a:solidFill>
              <a:srgbClr val="FFFFFF"/>
            </a:solidFill>
          </a:ln>
        </p:spPr>
        <p:txBody>
          <a:bodyPr anchor="ctr">
            <a:normAutofit/>
          </a:bodyPr>
          <a:lstStyle/>
          <a:p>
            <a:pPr marL="0" indent="0">
              <a:lnSpc>
                <a:spcPct val="150000"/>
              </a:lnSpc>
              <a:buNone/>
            </a:pPr>
            <a:r>
              <a:rPr lang="en-GB" sz="2000" dirty="0"/>
              <a:t>This is the flag of </a:t>
            </a:r>
            <a:r>
              <a:rPr lang="en-GB" sz="2000" dirty="0" smtClean="0"/>
              <a:t>Sierra Leone. </a:t>
            </a:r>
            <a:r>
              <a:rPr lang="en-GB" sz="2000" dirty="0"/>
              <a:t>The different colours and symbols in the flag show important facts about the country. </a:t>
            </a:r>
          </a:p>
          <a:p>
            <a:pPr marL="0" indent="0">
              <a:lnSpc>
                <a:spcPct val="150000"/>
              </a:lnSpc>
              <a:buNone/>
            </a:pPr>
            <a:r>
              <a:rPr lang="en-GB" sz="2000" dirty="0"/>
              <a:t>The flag is made of three </a:t>
            </a:r>
            <a:r>
              <a:rPr lang="en-GB" sz="2000" dirty="0" smtClean="0"/>
              <a:t>coloured horizontal bands—green, white and blue. The green band represents Sierra Leone’s natural resources—specifically its agriculture and mountains. The white band represents unity and justice. The blue band represents the natural harbour of the capital city, Freetown, as well as the country’s hope of contributing to world peace.</a:t>
            </a:r>
            <a:endParaRPr lang="en-US"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86639" y="1815117"/>
            <a:ext cx="5735868" cy="38232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The flag of Sierra Leone</a:t>
            </a:r>
            <a:endParaRPr lang="en-US" sz="4000" b="1" dirty="0"/>
          </a:p>
        </p:txBody>
      </p:sp>
    </p:spTree>
    <p:extLst>
      <p:ext uri="{BB962C8B-B14F-4D97-AF65-F5344CB8AC3E}">
        <p14:creationId xmlns:p14="http://schemas.microsoft.com/office/powerpoint/2010/main" val="1439735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38" y="838200"/>
            <a:ext cx="11608837" cy="1085526"/>
          </a:xfrm>
          <a:ln w="12700">
            <a:solidFill>
              <a:srgbClr val="FFFFFF"/>
            </a:solidFill>
          </a:ln>
        </p:spPr>
        <p:txBody>
          <a:bodyPr>
            <a:normAutofit/>
          </a:bodyPr>
          <a:lstStyle/>
          <a:p>
            <a:pPr marL="0" indent="0" algn="just">
              <a:lnSpc>
                <a:spcPct val="140000"/>
              </a:lnSpc>
              <a:buNone/>
            </a:pPr>
            <a:r>
              <a:rPr lang="en-US" sz="2250" dirty="0"/>
              <a:t>Design a flag that could be your ‘Mission’ flag. Choose a </a:t>
            </a:r>
            <a:r>
              <a:rPr lang="en-US" sz="2250" dirty="0" err="1"/>
              <a:t>colour</a:t>
            </a:r>
            <a:r>
              <a:rPr lang="en-US" sz="2250" dirty="0"/>
              <a:t>/</a:t>
            </a:r>
            <a:r>
              <a:rPr lang="en-US" sz="2250" dirty="0" err="1"/>
              <a:t>colours</a:t>
            </a:r>
            <a:r>
              <a:rPr lang="en-US" sz="2250" dirty="0"/>
              <a:t>, a symbol and an image that you think best shows ways that you spread God’s love. </a:t>
            </a:r>
            <a:r>
              <a:rPr lang="en-US" sz="2250" dirty="0" smtClean="0"/>
              <a:t>(Go to the next slide for a template)</a:t>
            </a:r>
            <a:endParaRPr lang="en-US" sz="225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892" y="1965960"/>
            <a:ext cx="6400263" cy="46634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Wave 6"/>
          <p:cNvSpPr/>
          <p:nvPr/>
        </p:nvSpPr>
        <p:spPr>
          <a:xfrm>
            <a:off x="7361851" y="2093575"/>
            <a:ext cx="4404049" cy="4383425"/>
          </a:xfrm>
          <a:prstGeom prst="wav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p:cNvSpPr/>
          <p:nvPr/>
        </p:nvSpPr>
        <p:spPr>
          <a:xfrm>
            <a:off x="9419252" y="3405556"/>
            <a:ext cx="2118049" cy="188478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7875036" y="2415480"/>
            <a:ext cx="1026367" cy="108338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13043744">
            <a:off x="7844239" y="4007379"/>
            <a:ext cx="1063689" cy="1147666"/>
          </a:xfrm>
          <a:prstGeom prst="mo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Design your own mission flag (1)</a:t>
            </a:r>
            <a:endParaRPr lang="en-US" sz="4000" b="1" dirty="0"/>
          </a:p>
        </p:txBody>
      </p:sp>
    </p:spTree>
    <p:extLst>
      <p:ext uri="{BB962C8B-B14F-4D97-AF65-F5344CB8AC3E}">
        <p14:creationId xmlns:p14="http://schemas.microsoft.com/office/powerpoint/2010/main" val="2108157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Design your own mission flag (2)</a:t>
            </a:r>
            <a:endParaRPr lang="en-US" sz="4000" b="1"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6476"/>
            <a:ext cx="10515600" cy="5720486"/>
          </a:xfrm>
        </p:spPr>
      </p:pic>
    </p:spTree>
    <p:extLst>
      <p:ext uri="{BB962C8B-B14F-4D97-AF65-F5344CB8AC3E}">
        <p14:creationId xmlns:p14="http://schemas.microsoft.com/office/powerpoint/2010/main" val="19319284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Further activities</a:t>
            </a:r>
            <a:endParaRPr lang="en-US" sz="4000" b="1" dirty="0"/>
          </a:p>
        </p:txBody>
      </p:sp>
      <p:sp>
        <p:nvSpPr>
          <p:cNvPr id="2" name="Content Placeholder 1"/>
          <p:cNvSpPr>
            <a:spLocks noGrp="1"/>
          </p:cNvSpPr>
          <p:nvPr>
            <p:ph idx="1"/>
          </p:nvPr>
        </p:nvSpPr>
        <p:spPr>
          <a:xfrm>
            <a:off x="838200" y="1066800"/>
            <a:ext cx="10515600" cy="5486400"/>
          </a:xfrm>
        </p:spPr>
        <p:txBody>
          <a:bodyPr>
            <a:noAutofit/>
          </a:bodyPr>
          <a:lstStyle/>
          <a:p>
            <a:pPr>
              <a:lnSpc>
                <a:spcPct val="110000"/>
              </a:lnSpc>
            </a:pPr>
            <a:r>
              <a:rPr lang="en-US" sz="2500" dirty="0" smtClean="0"/>
              <a:t>Complete one of our </a:t>
            </a:r>
            <a:r>
              <a:rPr lang="en-US" sz="2500" dirty="0" smtClean="0">
                <a:solidFill>
                  <a:schemeClr val="accent1">
                    <a:lumMod val="75000"/>
                  </a:schemeClr>
                </a:solidFill>
              </a:rPr>
              <a:t>Sierra Leone </a:t>
            </a:r>
            <a:r>
              <a:rPr lang="en-US" sz="2500" dirty="0" err="1" smtClean="0">
                <a:solidFill>
                  <a:schemeClr val="accent1">
                    <a:lumMod val="75000"/>
                  </a:schemeClr>
                </a:solidFill>
              </a:rPr>
              <a:t>Factfile</a:t>
            </a:r>
            <a:r>
              <a:rPr lang="en-US" sz="2500" dirty="0" smtClean="0">
                <a:solidFill>
                  <a:schemeClr val="accent1">
                    <a:lumMod val="75000"/>
                  </a:schemeClr>
                </a:solidFill>
              </a:rPr>
              <a:t> </a:t>
            </a:r>
            <a:r>
              <a:rPr lang="en-US" sz="2500" dirty="0" smtClean="0"/>
              <a:t>worksheets and showcase your increased knowledge of the country!</a:t>
            </a:r>
          </a:p>
          <a:p>
            <a:pPr>
              <a:lnSpc>
                <a:spcPct val="110000"/>
              </a:lnSpc>
            </a:pPr>
            <a:r>
              <a:rPr lang="en-US" sz="2500" dirty="0" smtClean="0"/>
              <a:t>Write a </a:t>
            </a:r>
            <a:r>
              <a:rPr lang="en-US" sz="2500" dirty="0" smtClean="0">
                <a:solidFill>
                  <a:srgbClr val="2E75B6"/>
                </a:solidFill>
              </a:rPr>
              <a:t>Postcard From Sierra Leone</a:t>
            </a:r>
            <a:r>
              <a:rPr lang="en-US" sz="2500" dirty="0" smtClean="0"/>
              <a:t>, using our worksheet, and let friends and family back home imagine what the country is like.</a:t>
            </a:r>
          </a:p>
          <a:p>
            <a:pPr>
              <a:lnSpc>
                <a:spcPct val="110000"/>
              </a:lnSpc>
            </a:pPr>
            <a:r>
              <a:rPr lang="en-US" sz="2500" dirty="0" smtClean="0"/>
              <a:t>Fill in our </a:t>
            </a:r>
            <a:r>
              <a:rPr lang="en-US" sz="2500" smtClean="0">
                <a:solidFill>
                  <a:srgbClr val="2E75B6"/>
                </a:solidFill>
              </a:rPr>
              <a:t>Sierra Leone Coin </a:t>
            </a:r>
            <a:r>
              <a:rPr lang="en-US" sz="2500" dirty="0" smtClean="0">
                <a:solidFill>
                  <a:srgbClr val="2E75B6"/>
                </a:solidFill>
              </a:rPr>
              <a:t>Map </a:t>
            </a:r>
            <a:r>
              <a:rPr lang="en-US" sz="2500" dirty="0" smtClean="0"/>
              <a:t>to show that you care for mission work in the country.</a:t>
            </a:r>
          </a:p>
          <a:p>
            <a:pPr>
              <a:lnSpc>
                <a:spcPct val="110000"/>
              </a:lnSpc>
            </a:pPr>
            <a:r>
              <a:rPr lang="en-US" sz="2500" dirty="0" smtClean="0"/>
              <a:t>Visit the </a:t>
            </a:r>
            <a:r>
              <a:rPr lang="en-US" sz="2500" dirty="0" smtClean="0">
                <a:solidFill>
                  <a:srgbClr val="2E75B6"/>
                </a:solidFill>
              </a:rPr>
              <a:t>Where We Work </a:t>
            </a:r>
            <a:r>
              <a:rPr lang="en-US" sz="2500" dirty="0" smtClean="0"/>
              <a:t>photo album on our </a:t>
            </a:r>
            <a:r>
              <a:rPr lang="en-US" sz="2500" dirty="0">
                <a:solidFill>
                  <a:srgbClr val="2E75B6"/>
                </a:solidFill>
              </a:rPr>
              <a:t>Facebook </a:t>
            </a:r>
            <a:r>
              <a:rPr lang="en-US" sz="2500" dirty="0"/>
              <a:t>page </a:t>
            </a:r>
            <a:r>
              <a:rPr lang="en-US" sz="2500" dirty="0" smtClean="0">
                <a:solidFill>
                  <a:srgbClr val="2E75B6"/>
                </a:solidFill>
              </a:rPr>
              <a:t>(</a:t>
            </a:r>
            <a:r>
              <a:rPr lang="en-US" sz="2500" dirty="0" err="1" smtClean="0">
                <a:solidFill>
                  <a:srgbClr val="2E75B6"/>
                </a:solidFill>
              </a:rPr>
              <a:t>www.facebook.com</a:t>
            </a:r>
            <a:r>
              <a:rPr lang="en-US" sz="2500" dirty="0">
                <a:solidFill>
                  <a:srgbClr val="2E75B6"/>
                </a:solidFill>
              </a:rPr>
              <a:t>/</a:t>
            </a:r>
            <a:r>
              <a:rPr lang="en-US" sz="2500" dirty="0" err="1" smtClean="0">
                <a:solidFill>
                  <a:srgbClr val="2E75B6"/>
                </a:solidFill>
              </a:rPr>
              <a:t>missioscotland</a:t>
            </a:r>
            <a:r>
              <a:rPr lang="en-US" sz="2500" dirty="0" smtClean="0">
                <a:solidFill>
                  <a:srgbClr val="2E75B6"/>
                </a:solidFill>
              </a:rPr>
              <a:t>) </a:t>
            </a:r>
            <a:r>
              <a:rPr lang="en-US" sz="2500" dirty="0" smtClean="0"/>
              <a:t>and try and identify some of the projects supported in Sierra Leone.</a:t>
            </a:r>
          </a:p>
          <a:p>
            <a:pPr>
              <a:lnSpc>
                <a:spcPct val="110000"/>
              </a:lnSpc>
            </a:pPr>
            <a:r>
              <a:rPr lang="en-US" sz="2500" dirty="0" smtClean="0"/>
              <a:t>Create a </a:t>
            </a:r>
            <a:r>
              <a:rPr lang="en-US" sz="2500" dirty="0" smtClean="0">
                <a:solidFill>
                  <a:srgbClr val="2E75B6"/>
                </a:solidFill>
              </a:rPr>
              <a:t>Sierra Leone Wall Display </a:t>
            </a:r>
            <a:r>
              <a:rPr lang="en-US" sz="2500" dirty="0" smtClean="0"/>
              <a:t>in your classroom, bringing together facts and figures that you have learned about the country and perhaps add some artwork related to the country and/or your Mission Flags.</a:t>
            </a:r>
            <a:endParaRPr lang="en-US" sz="2500" dirty="0"/>
          </a:p>
        </p:txBody>
      </p:sp>
    </p:spTree>
    <p:extLst>
      <p:ext uri="{BB962C8B-B14F-4D97-AF65-F5344CB8AC3E}">
        <p14:creationId xmlns:p14="http://schemas.microsoft.com/office/powerpoint/2010/main" val="1883744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a:solidFill>
            <a:srgbClr val="2E75B6"/>
          </a:solidFill>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4000" b="1" dirty="0" smtClean="0"/>
              <a:t>Links to This is our Faith</a:t>
            </a:r>
            <a:endParaRPr lang="en-US" sz="4000" b="1" dirty="0"/>
          </a:p>
        </p:txBody>
      </p:sp>
      <p:sp>
        <p:nvSpPr>
          <p:cNvPr id="3" name="Content Placeholder 2"/>
          <p:cNvSpPr>
            <a:spLocks noGrp="1"/>
          </p:cNvSpPr>
          <p:nvPr>
            <p:ph idx="1"/>
          </p:nvPr>
        </p:nvSpPr>
        <p:spPr>
          <a:xfrm>
            <a:off x="584887" y="1145059"/>
            <a:ext cx="10923372" cy="5712941"/>
          </a:xfrm>
          <a:ln w="12700">
            <a:noFill/>
          </a:ln>
        </p:spPr>
        <p:txBody>
          <a:bodyPr>
            <a:noAutofit/>
          </a:bodyPr>
          <a:lstStyle/>
          <a:p>
            <a:pPr>
              <a:lnSpc>
                <a:spcPct val="130000"/>
              </a:lnSpc>
            </a:pPr>
            <a:r>
              <a:rPr lang="en-US" sz="1900" dirty="0" smtClean="0"/>
              <a:t>P5RERC 2-03a I can examine God’s relationship with myself and others. I have reflected on how the gift of faith can permeate my whole being. </a:t>
            </a:r>
          </a:p>
          <a:p>
            <a:pPr>
              <a:lnSpc>
                <a:spcPct val="130000"/>
              </a:lnSpc>
            </a:pPr>
            <a:r>
              <a:rPr lang="en-US" sz="1900" dirty="0" smtClean="0"/>
              <a:t>I have studied the relationship that the Saints and holy people have with God and I can describe how faith permeates their life and mission. </a:t>
            </a:r>
          </a:p>
          <a:p>
            <a:pPr>
              <a:lnSpc>
                <a:spcPct val="130000"/>
              </a:lnSpc>
            </a:pPr>
            <a:r>
              <a:rPr lang="en-US" sz="1900" dirty="0" smtClean="0"/>
              <a:t>P6RERC 2-10a I can reflect on the Holy Spirit’s prophetic influence. </a:t>
            </a:r>
          </a:p>
          <a:p>
            <a:pPr>
              <a:lnSpc>
                <a:spcPct val="130000"/>
              </a:lnSpc>
            </a:pPr>
            <a:r>
              <a:rPr lang="en-US" sz="1900" dirty="0" smtClean="0"/>
              <a:t>I can identify some of the ways in which the Church works for justice and peace, by investigating the work of a missionary religious order/congregation, a project my school is twinned with, or the work of a Catholic aid agency. </a:t>
            </a:r>
          </a:p>
          <a:p>
            <a:pPr>
              <a:lnSpc>
                <a:spcPct val="130000"/>
              </a:lnSpc>
            </a:pPr>
            <a:r>
              <a:rPr lang="en-US" sz="1900" dirty="0" smtClean="0"/>
              <a:t>I have considered how I can support this prophetic missionary work, under the guidance of the Holy Spirit. </a:t>
            </a:r>
          </a:p>
          <a:p>
            <a:pPr>
              <a:lnSpc>
                <a:spcPct val="130000"/>
              </a:lnSpc>
            </a:pPr>
            <a:r>
              <a:rPr lang="en-US" sz="1900" dirty="0" smtClean="0"/>
              <a:t>P7RERC 2-09a I know that the Church is still missionary today, and that I share in this mission by living Gospel values such as </a:t>
            </a:r>
            <a:r>
              <a:rPr lang="en-US" sz="1900" i="1" dirty="0" smtClean="0"/>
              <a:t>justice, mercy, peace, compassion, faithfulness and honesty </a:t>
            </a:r>
            <a:r>
              <a:rPr lang="en-US" sz="1900" dirty="0" smtClean="0"/>
              <a:t>and by </a:t>
            </a:r>
            <a:r>
              <a:rPr lang="en-US" sz="1900" dirty="0" err="1" smtClean="0"/>
              <a:t>practising</a:t>
            </a:r>
            <a:r>
              <a:rPr lang="en-US" sz="1900" dirty="0" smtClean="0"/>
              <a:t> </a:t>
            </a:r>
            <a:r>
              <a:rPr lang="en-US" sz="1900" dirty="0" smtClean="0"/>
              <a:t>my faith sacramentally. </a:t>
            </a:r>
          </a:p>
        </p:txBody>
      </p:sp>
    </p:spTree>
    <p:extLst>
      <p:ext uri="{BB962C8B-B14F-4D97-AF65-F5344CB8AC3E}">
        <p14:creationId xmlns:p14="http://schemas.microsoft.com/office/powerpoint/2010/main" val="6800984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
            <a:ext cx="12192000" cy="6857999"/>
          </a:xfrm>
          <a:prstGeom prst="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00" b="1" dirty="0"/>
          </a:p>
        </p:txBody>
      </p:sp>
      <p:pic>
        <p:nvPicPr>
          <p:cNvPr id="4" name="Picture 3" descr="2020 WHITE Missio PNG 10x2.5 - 600pp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87" y="1600200"/>
            <a:ext cx="10828213" cy="2668086"/>
          </a:xfrm>
          <a:prstGeom prst="rect">
            <a:avLst/>
          </a:prstGeom>
        </p:spPr>
      </p:pic>
      <p:sp>
        <p:nvSpPr>
          <p:cNvPr id="5" name="TextBox 4"/>
          <p:cNvSpPr txBox="1"/>
          <p:nvPr/>
        </p:nvSpPr>
        <p:spPr>
          <a:xfrm>
            <a:off x="914400" y="4319826"/>
            <a:ext cx="10591800" cy="861774"/>
          </a:xfrm>
          <a:prstGeom prst="rect">
            <a:avLst/>
          </a:prstGeom>
          <a:noFill/>
        </p:spPr>
        <p:txBody>
          <a:bodyPr wrap="square" rtlCol="0">
            <a:spAutoFit/>
          </a:bodyPr>
          <a:lstStyle/>
          <a:p>
            <a:pPr algn="ctr"/>
            <a:r>
              <a:rPr lang="en-US" sz="5000" b="1" dirty="0" err="1" smtClean="0">
                <a:solidFill>
                  <a:schemeClr val="bg1"/>
                </a:solidFill>
              </a:rPr>
              <a:t>www.missioscotland.com</a:t>
            </a:r>
            <a:r>
              <a:rPr lang="en-US" sz="5000" b="1" dirty="0" smtClean="0">
                <a:solidFill>
                  <a:schemeClr val="bg1"/>
                </a:solidFill>
              </a:rPr>
              <a:t>/schools</a:t>
            </a:r>
            <a:endParaRPr lang="en-US" sz="5000" b="1" dirty="0">
              <a:solidFill>
                <a:schemeClr val="bg1"/>
              </a:solidFill>
            </a:endParaRPr>
          </a:p>
        </p:txBody>
      </p:sp>
    </p:spTree>
    <p:extLst>
      <p:ext uri="{BB962C8B-B14F-4D97-AF65-F5344CB8AC3E}">
        <p14:creationId xmlns:p14="http://schemas.microsoft.com/office/powerpoint/2010/main" val="4079507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496" y="980302"/>
            <a:ext cx="11304373" cy="5877697"/>
          </a:xfrm>
          <a:ln w="12700">
            <a:noFill/>
          </a:ln>
        </p:spPr>
        <p:txBody>
          <a:bodyPr>
            <a:noAutofit/>
          </a:bodyPr>
          <a:lstStyle/>
          <a:p>
            <a:pPr>
              <a:lnSpc>
                <a:spcPct val="130000"/>
              </a:lnSpc>
            </a:pPr>
            <a:r>
              <a:rPr lang="en-GB" sz="1750" dirty="0"/>
              <a:t>Task </a:t>
            </a:r>
            <a:r>
              <a:rPr lang="en-GB" sz="1750" dirty="0" smtClean="0"/>
              <a:t>1—HWB. Children are able to identify and share their skills and talents. I recognise </a:t>
            </a:r>
            <a:r>
              <a:rPr lang="en-GB" sz="1750" dirty="0"/>
              <a:t>that each individual has a unique blend of abilities and needs. I contribute to making my school community one which values individuals equally and is a welcoming place for all. </a:t>
            </a:r>
            <a:r>
              <a:rPr lang="en-GB" sz="1750" b="1" dirty="0" smtClean="0"/>
              <a:t>HWB 2-10a</a:t>
            </a:r>
          </a:p>
          <a:p>
            <a:pPr>
              <a:lnSpc>
                <a:spcPct val="130000"/>
              </a:lnSpc>
            </a:pPr>
            <a:r>
              <a:rPr lang="en-GB" sz="1750" dirty="0"/>
              <a:t>Task </a:t>
            </a:r>
            <a:r>
              <a:rPr lang="en-GB" sz="1750" dirty="0" smtClean="0"/>
              <a:t>2—Art and Design. Children are able to look at a painting of Jesus and discuss what they see, they can share thoughts and feelings about the painting. Inspired </a:t>
            </a:r>
            <a:r>
              <a:rPr lang="en-GB" sz="1750" dirty="0"/>
              <a:t>by a range of stimuli, I can express and communicate my ideas, thoughts and feelings through activities within art and design. </a:t>
            </a:r>
            <a:r>
              <a:rPr lang="en-GB" sz="1750" b="1" dirty="0" smtClean="0"/>
              <a:t>EXA </a:t>
            </a:r>
            <a:r>
              <a:rPr lang="en-GB" sz="1750" b="1" dirty="0"/>
              <a:t>2-05a </a:t>
            </a:r>
            <a:endParaRPr lang="en-GB" sz="1750" b="1" dirty="0" smtClean="0"/>
          </a:p>
          <a:p>
            <a:pPr>
              <a:lnSpc>
                <a:spcPct val="130000"/>
              </a:lnSpc>
            </a:pPr>
            <a:r>
              <a:rPr lang="en-GB" sz="1750" dirty="0" smtClean="0"/>
              <a:t>Task 3—Social Studies. Children to learn about Sierra Leone and help given to those in need there. Able to discuss similarities and differences in cultures Scotland/Sierra Leone. Able to place Sierra Leone on a map. To </a:t>
            </a:r>
            <a:r>
              <a:rPr lang="en-GB" sz="1750" dirty="0"/>
              <a:t>extend my mental map and sense of place, I can interpret information from different types of maps and am beginning to locate key features within Scotland, UK, Europe or the wider world. </a:t>
            </a:r>
            <a:r>
              <a:rPr lang="en-GB" sz="1750" b="1" dirty="0"/>
              <a:t>SOC 2-14a  </a:t>
            </a:r>
            <a:r>
              <a:rPr lang="en-GB" sz="1750" dirty="0" smtClean="0"/>
              <a:t>By </a:t>
            </a:r>
            <a:r>
              <a:rPr lang="en-GB" sz="1750" dirty="0"/>
              <a:t>comparing the lifestyle and culture of citizens in another country with those of Scotland, I can discuss the similarities and differences. </a:t>
            </a:r>
            <a:r>
              <a:rPr lang="en-GB" sz="1750" b="1" dirty="0"/>
              <a:t>SOC </a:t>
            </a:r>
            <a:r>
              <a:rPr lang="en-GB" sz="1750" b="1" dirty="0" smtClean="0"/>
              <a:t>2-19a</a:t>
            </a:r>
          </a:p>
          <a:p>
            <a:pPr>
              <a:lnSpc>
                <a:spcPct val="130000"/>
              </a:lnSpc>
            </a:pPr>
            <a:r>
              <a:rPr lang="en-GB" sz="1750" dirty="0" smtClean="0"/>
              <a:t>Task 4—HWB. Children able to represent skills and qualities that they contribute to their class and school which is inclusive and caring </a:t>
            </a:r>
            <a:r>
              <a:rPr lang="en-GB" sz="1750" dirty="0"/>
              <a:t>towards others. I recognise that each individual has a unique blend of abilities and needs. I contribute to making my school community one which values individuals equally and is a welcoming place for all. </a:t>
            </a:r>
            <a:r>
              <a:rPr lang="en-GB" sz="1750" b="1" dirty="0" smtClean="0"/>
              <a:t>HWB </a:t>
            </a:r>
            <a:r>
              <a:rPr lang="en-GB" sz="1750" b="1" dirty="0"/>
              <a:t>2-10a  </a:t>
            </a:r>
          </a:p>
        </p:txBody>
      </p:sp>
      <p:sp>
        <p:nvSpPr>
          <p:cNvPr id="5" name="Title 1"/>
          <p:cNvSpPr>
            <a:spLocks noGrp="1"/>
          </p:cNvSpPr>
          <p:nvPr>
            <p:ph type="title"/>
          </p:nvPr>
        </p:nvSpPr>
        <p:spPr>
          <a:xfrm>
            <a:off x="0" y="1"/>
            <a:ext cx="12192000" cy="914399"/>
          </a:xfrm>
          <a:solidFill>
            <a:srgbClr val="2E75B6"/>
          </a:solidFill>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4000" b="1" dirty="0" smtClean="0"/>
              <a:t>Links to other curricular areas</a:t>
            </a:r>
            <a:endParaRPr lang="en-US" sz="4000" b="1" dirty="0"/>
          </a:p>
        </p:txBody>
      </p:sp>
    </p:spTree>
    <p:extLst>
      <p:ext uri="{BB962C8B-B14F-4D97-AF65-F5344CB8AC3E}">
        <p14:creationId xmlns:p14="http://schemas.microsoft.com/office/powerpoint/2010/main" val="28901523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990600"/>
            <a:ext cx="6934199" cy="5562600"/>
          </a:xfrm>
        </p:spPr>
        <p:txBody>
          <a:bodyPr anchor="ctr">
            <a:normAutofit/>
          </a:bodyPr>
          <a:lstStyle/>
          <a:p>
            <a:pPr marL="0" indent="0">
              <a:lnSpc>
                <a:spcPct val="130000"/>
              </a:lnSpc>
              <a:buNone/>
            </a:pPr>
            <a:r>
              <a:rPr lang="en-US" sz="2750" dirty="0"/>
              <a:t>We are learning: </a:t>
            </a:r>
          </a:p>
          <a:p>
            <a:pPr>
              <a:lnSpc>
                <a:spcPct val="130000"/>
              </a:lnSpc>
            </a:pPr>
            <a:r>
              <a:rPr lang="en-US" sz="2750" dirty="0"/>
              <a:t>To identify the biggest religion in the world.</a:t>
            </a:r>
          </a:p>
          <a:p>
            <a:pPr>
              <a:lnSpc>
                <a:spcPct val="130000"/>
              </a:lnSpc>
            </a:pPr>
            <a:r>
              <a:rPr lang="en-US" sz="2750" dirty="0"/>
              <a:t>To explain what ‘missionary’ means.</a:t>
            </a:r>
          </a:p>
          <a:p>
            <a:pPr>
              <a:lnSpc>
                <a:spcPct val="130000"/>
              </a:lnSpc>
            </a:pPr>
            <a:r>
              <a:rPr lang="en-US" sz="2750" dirty="0"/>
              <a:t>To describe who Missio are and the work they do.</a:t>
            </a:r>
          </a:p>
          <a:p>
            <a:pPr>
              <a:lnSpc>
                <a:spcPct val="130000"/>
              </a:lnSpc>
            </a:pPr>
            <a:r>
              <a:rPr lang="en-US" sz="2750" dirty="0"/>
              <a:t>To locate </a:t>
            </a:r>
            <a:r>
              <a:rPr lang="en-US" sz="2750" dirty="0" smtClean="0"/>
              <a:t>Sierra Leone on </a:t>
            </a:r>
            <a:r>
              <a:rPr lang="en-US" sz="2750" dirty="0"/>
              <a:t>a map and explain what their flag represents.</a:t>
            </a:r>
          </a:p>
        </p:txBody>
      </p:sp>
      <p:pic>
        <p:nvPicPr>
          <p:cNvPr id="2050" name="Picture 2" descr="Learning Intention and Success Criteria Cards | Success criteria, Visible  learning, Student learning objectives"/>
          <p:cNvPicPr>
            <a:picLocks noChangeAspect="1" noChangeArrowheads="1"/>
          </p:cNvPicPr>
          <p:nvPr/>
        </p:nvPicPr>
        <p:blipFill rotWithShape="1">
          <a:blip r:embed="rId2">
            <a:extLst>
              <a:ext uri="{28A0092B-C50C-407E-A947-70E740481C1C}">
                <a14:useLocalDpi xmlns:a14="http://schemas.microsoft.com/office/drawing/2010/main" val="0"/>
              </a:ext>
            </a:extLst>
          </a:blip>
          <a:srcRect t="13484"/>
          <a:stretch/>
        </p:blipFill>
        <p:spPr bwMode="auto">
          <a:xfrm>
            <a:off x="8060449" y="1335802"/>
            <a:ext cx="4131551" cy="51411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Learning intentions</a:t>
            </a:r>
            <a:endParaRPr lang="en-US" sz="4000" b="1" dirty="0"/>
          </a:p>
        </p:txBody>
      </p:sp>
    </p:spTree>
    <p:extLst>
      <p:ext uri="{BB962C8B-B14F-4D97-AF65-F5344CB8AC3E}">
        <p14:creationId xmlns:p14="http://schemas.microsoft.com/office/powerpoint/2010/main" val="3000793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Success criteria</a:t>
            </a:r>
            <a:endParaRPr lang="en-US" sz="4000" b="1" dirty="0"/>
          </a:p>
        </p:txBody>
      </p:sp>
      <p:pic>
        <p:nvPicPr>
          <p:cNvPr id="7" name="Picture 2" descr="Learning Intention and Success Criteria Cards | Success criteria, Visible  learning, Student learning objectives"/>
          <p:cNvPicPr>
            <a:picLocks noChangeAspect="1" noChangeArrowheads="1"/>
          </p:cNvPicPr>
          <p:nvPr/>
        </p:nvPicPr>
        <p:blipFill rotWithShape="1">
          <a:blip r:embed="rId2">
            <a:extLst>
              <a:ext uri="{28A0092B-C50C-407E-A947-70E740481C1C}">
                <a14:useLocalDpi xmlns:a14="http://schemas.microsoft.com/office/drawing/2010/main" val="0"/>
              </a:ext>
            </a:extLst>
          </a:blip>
          <a:srcRect t="13484"/>
          <a:stretch/>
        </p:blipFill>
        <p:spPr bwMode="auto">
          <a:xfrm>
            <a:off x="8060449" y="1295400"/>
            <a:ext cx="4131551" cy="51411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47584" y="838200"/>
            <a:ext cx="7405816" cy="5867400"/>
          </a:xfrm>
        </p:spPr>
        <p:txBody>
          <a:bodyPr anchor="ctr">
            <a:normAutofit/>
          </a:bodyPr>
          <a:lstStyle/>
          <a:p>
            <a:pPr marL="514350" indent="-514350">
              <a:lnSpc>
                <a:spcPct val="130000"/>
              </a:lnSpc>
              <a:buFont typeface="+mj-lt"/>
              <a:buAutoNum type="arabicPeriod"/>
            </a:pPr>
            <a:r>
              <a:rPr lang="en-US" sz="2500" dirty="0"/>
              <a:t>I will be able to identify which religion is the largest in the world and where this religion is </a:t>
            </a:r>
            <a:r>
              <a:rPr lang="en-US" sz="2500" dirty="0" err="1" smtClean="0"/>
              <a:t>practised</a:t>
            </a:r>
            <a:r>
              <a:rPr lang="en-US" sz="2500" dirty="0"/>
              <a:t>.</a:t>
            </a:r>
          </a:p>
          <a:p>
            <a:pPr marL="514350" indent="-514350">
              <a:lnSpc>
                <a:spcPct val="130000"/>
              </a:lnSpc>
              <a:buFont typeface="+mj-lt"/>
              <a:buAutoNum type="arabicPeriod"/>
            </a:pPr>
            <a:r>
              <a:rPr lang="en-US" sz="2500" dirty="0"/>
              <a:t>I can describe what a missionary is, and list some of the skills and qualities that I think help to make a good missionary.</a:t>
            </a:r>
          </a:p>
          <a:p>
            <a:pPr marL="514350" indent="-514350">
              <a:lnSpc>
                <a:spcPct val="130000"/>
              </a:lnSpc>
              <a:buFont typeface="+mj-lt"/>
              <a:buAutoNum type="arabicPeriod"/>
            </a:pPr>
            <a:r>
              <a:rPr lang="en-US" sz="2500" dirty="0"/>
              <a:t>I can describe who Missio are and some of the work they carry out in Scotland and across the world.</a:t>
            </a:r>
          </a:p>
          <a:p>
            <a:pPr marL="514350" indent="-514350">
              <a:lnSpc>
                <a:spcPct val="130000"/>
              </a:lnSpc>
              <a:buFont typeface="+mj-lt"/>
              <a:buAutoNum type="arabicPeriod"/>
            </a:pPr>
            <a:r>
              <a:rPr lang="en-US" sz="2500" dirty="0"/>
              <a:t>I can locate </a:t>
            </a:r>
            <a:r>
              <a:rPr lang="en-US" sz="2500" dirty="0" smtClean="0"/>
              <a:t>Sierra Leone on </a:t>
            </a:r>
            <a:r>
              <a:rPr lang="en-US" sz="2500" dirty="0"/>
              <a:t>a map of Africa and I can describe significant aspects of their flag.</a:t>
            </a:r>
          </a:p>
        </p:txBody>
      </p:sp>
    </p:spTree>
    <p:extLst>
      <p:ext uri="{BB962C8B-B14F-4D97-AF65-F5344CB8AC3E}">
        <p14:creationId xmlns:p14="http://schemas.microsoft.com/office/powerpoint/2010/main" val="4053843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692" y="990599"/>
            <a:ext cx="6740611" cy="5867401"/>
          </a:xfrm>
          <a:ln w="12700">
            <a:noFill/>
          </a:ln>
        </p:spPr>
        <p:txBody>
          <a:bodyPr anchor="ctr">
            <a:noAutofit/>
          </a:bodyPr>
          <a:lstStyle/>
          <a:p>
            <a:pPr marL="0" indent="0">
              <a:lnSpc>
                <a:spcPct val="130000"/>
              </a:lnSpc>
              <a:buNone/>
            </a:pPr>
            <a:r>
              <a:rPr lang="en-GB" sz="2250" dirty="0" smtClean="0"/>
              <a:t>Christianity </a:t>
            </a:r>
            <a:r>
              <a:rPr lang="en-GB" sz="2250" dirty="0"/>
              <a:t>is the world's largest religion, with about 2.3 billion followers worldwide. It is based on the teachings of Jesus Christ who lived in modern day Israel </a:t>
            </a:r>
            <a:r>
              <a:rPr lang="en-GB" sz="2250" dirty="0" smtClean="0"/>
              <a:t>2000 </a:t>
            </a:r>
            <a:r>
              <a:rPr lang="en-GB" sz="2250" dirty="0"/>
              <a:t>years ago</a:t>
            </a:r>
            <a:r>
              <a:rPr lang="en-GB" sz="2250" dirty="0" smtClean="0"/>
              <a:t>.</a:t>
            </a:r>
            <a:endParaRPr lang="en-GB" sz="2250" dirty="0"/>
          </a:p>
          <a:p>
            <a:pPr marL="0" indent="0">
              <a:lnSpc>
                <a:spcPct val="130000"/>
              </a:lnSpc>
              <a:buNone/>
            </a:pPr>
            <a:r>
              <a:rPr lang="en-GB" sz="2250" dirty="0"/>
              <a:t>All of Jesus’ disciples followed </a:t>
            </a:r>
            <a:r>
              <a:rPr lang="en-GB" sz="2250" dirty="0" smtClean="0"/>
              <a:t>His </a:t>
            </a:r>
            <a:r>
              <a:rPr lang="en-GB" sz="2250" dirty="0"/>
              <a:t>instruction to spread the word of God throughout the world. They travelled as far as they could telling people all about God’s love and spreading the word of God.</a:t>
            </a:r>
          </a:p>
          <a:p>
            <a:pPr marL="0" indent="0">
              <a:lnSpc>
                <a:spcPct val="130000"/>
              </a:lnSpc>
              <a:buNone/>
            </a:pPr>
            <a:r>
              <a:rPr lang="en-GB" sz="2250" dirty="0">
                <a:hlinkClick r:id="rId2"/>
              </a:rPr>
              <a:t>https://www.bbc.co.uk/teach/class-clips-video/religious-studies-ks2-what-is-christianity/</a:t>
            </a:r>
            <a:r>
              <a:rPr lang="en-GB" sz="2250" dirty="0" smtClean="0">
                <a:hlinkClick r:id="rId2"/>
              </a:rPr>
              <a:t>znshvk7</a:t>
            </a:r>
            <a:endParaRPr lang="en-GB" sz="2250"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274" r="5896"/>
          <a:stretch/>
        </p:blipFill>
        <p:spPr>
          <a:xfrm>
            <a:off x="6934200" y="1602297"/>
            <a:ext cx="5167604" cy="4569903"/>
          </a:xfrm>
          <a:prstGeom prst="rect">
            <a:avLst/>
          </a:prstGeom>
        </p:spPr>
      </p:pic>
      <p:sp>
        <p:nvSpPr>
          <p:cNvPr id="4"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What is Christianity?</a:t>
            </a:r>
            <a:endParaRPr lang="en-US" sz="4000" b="1" dirty="0"/>
          </a:p>
        </p:txBody>
      </p:sp>
    </p:spTree>
    <p:extLst>
      <p:ext uri="{BB962C8B-B14F-4D97-AF65-F5344CB8AC3E}">
        <p14:creationId xmlns:p14="http://schemas.microsoft.com/office/powerpoint/2010/main" val="1976736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195308" y="1143000"/>
            <a:ext cx="6536796" cy="48751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3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St Paul was one of the great missionaries of the Christian faith. This means that he spread the teachings of Jesus wherever he travelled and he travelled a great many places before his time on earth came to an end! We know the places where he set up Christian churches because he sent letters back to these people. These places were in modern day Turkey, Greece and Italy. </a:t>
            </a:r>
          </a:p>
          <a:p>
            <a:pPr marL="0" lvl="0" indent="0" eaLnBrk="0" fontAlgn="base" hangingPunct="0">
              <a:lnSpc>
                <a:spcPct val="130000"/>
              </a:lnSpc>
              <a:spcBef>
                <a:spcPct val="0"/>
              </a:spcBef>
              <a:spcAft>
                <a:spcPct val="0"/>
              </a:spcAft>
              <a:buNone/>
            </a:pPr>
            <a:r>
              <a:rPr lang="en-US" altLang="en-US" sz="2400" dirty="0">
                <a:hlinkClick r:id="rId2"/>
              </a:rPr>
              <a:t>https://www.youtube.com/watch?v=</a:t>
            </a:r>
            <a:r>
              <a:rPr lang="en-US" altLang="en-US" sz="2400" dirty="0" smtClean="0">
                <a:hlinkClick r:id="rId2"/>
              </a:rPr>
              <a:t>R0p0W_Zbt1s</a:t>
            </a:r>
            <a:endParaRPr lang="en-US" altLang="en-US" sz="2400" dirty="0"/>
          </a:p>
        </p:txBody>
      </p:sp>
      <p:pic>
        <p:nvPicPr>
          <p:cNvPr id="5124" name="Picture 4" descr="Saints Fun Facts: St. Paul - Saints &amp; Angels - Catholic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956" y="1219200"/>
            <a:ext cx="5032244"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151602"/>
            <a:ext cx="11734799" cy="553998"/>
          </a:xfrm>
          <a:prstGeom prst="rect">
            <a:avLst/>
          </a:prstGeom>
          <a:noFill/>
          <a:ln w="12700">
            <a:noFill/>
          </a:ln>
        </p:spPr>
        <p:txBody>
          <a:bodyPr wrap="square" rtlCol="0">
            <a:spAutoFit/>
          </a:bodyPr>
          <a:lstStyle/>
          <a:p>
            <a:pPr algn="ctr"/>
            <a:r>
              <a:rPr lang="en-US" sz="3000" b="1" dirty="0">
                <a:solidFill>
                  <a:srgbClr val="2E75B6"/>
                </a:solidFill>
              </a:rPr>
              <a:t>A missionary is a person who spreads God’s </a:t>
            </a:r>
            <a:r>
              <a:rPr lang="en-US" sz="3000" b="1" dirty="0" smtClean="0">
                <a:solidFill>
                  <a:srgbClr val="2E75B6"/>
                </a:solidFill>
              </a:rPr>
              <a:t>love</a:t>
            </a:r>
            <a:endParaRPr lang="en-US" sz="3000" b="1" dirty="0">
              <a:solidFill>
                <a:srgbClr val="2E75B6"/>
              </a:solidFill>
            </a:endParaRPr>
          </a:p>
        </p:txBody>
      </p:sp>
      <p:sp>
        <p:nvSpPr>
          <p:cNvPr id="8"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What is a missionary?</a:t>
            </a:r>
            <a:endParaRPr lang="en-US" sz="4000" b="1" dirty="0"/>
          </a:p>
        </p:txBody>
      </p:sp>
    </p:spTree>
    <p:extLst>
      <p:ext uri="{BB962C8B-B14F-4D97-AF65-F5344CB8AC3E}">
        <p14:creationId xmlns:p14="http://schemas.microsoft.com/office/powerpoint/2010/main" val="1714696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1134" y="990599"/>
            <a:ext cx="5691674" cy="5867401"/>
          </a:xfrm>
          <a:ln w="12700">
            <a:noFill/>
          </a:ln>
        </p:spPr>
        <p:txBody>
          <a:bodyPr anchor="ctr">
            <a:normAutofit/>
          </a:bodyPr>
          <a:lstStyle/>
          <a:p>
            <a:pPr marL="0" indent="0">
              <a:lnSpc>
                <a:spcPct val="130000"/>
              </a:lnSpc>
              <a:buNone/>
            </a:pPr>
            <a:r>
              <a:rPr lang="en-GB" sz="2400" dirty="0" smtClean="0"/>
              <a:t>Your </a:t>
            </a:r>
            <a:r>
              <a:rPr lang="en-GB" sz="2400" dirty="0"/>
              <a:t>task is to step into the shoes of one of the early followers of Jesus, maybe St Paul, who spread God’s love and word across the world. What sort of gifts or talents do you think would be important to help you to spread God’s love? </a:t>
            </a:r>
          </a:p>
          <a:p>
            <a:pPr marL="0" indent="0">
              <a:lnSpc>
                <a:spcPct val="130000"/>
              </a:lnSpc>
              <a:buNone/>
            </a:pPr>
            <a:r>
              <a:rPr lang="en-GB" sz="2400" dirty="0"/>
              <a:t>For example do you think that you would have to be brave? Would you have to be  clever? Draw yourself and list the gifts or talents that you think you would need. </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0593" y="1292645"/>
            <a:ext cx="4380648" cy="39541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0210800" y="5410200"/>
            <a:ext cx="1287624" cy="1073021"/>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Kind…</a:t>
            </a:r>
          </a:p>
        </p:txBody>
      </p:sp>
      <p:sp>
        <p:nvSpPr>
          <p:cNvPr id="8" name="Oval 7"/>
          <p:cNvSpPr/>
          <p:nvPr/>
        </p:nvSpPr>
        <p:spPr>
          <a:xfrm>
            <a:off x="6858000" y="5410200"/>
            <a:ext cx="1287624" cy="1073021"/>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Brave…</a:t>
            </a:r>
            <a:endParaRPr lang="en-US" dirty="0"/>
          </a:p>
        </p:txBody>
      </p:sp>
      <p:sp>
        <p:nvSpPr>
          <p:cNvPr id="10" name="Oval 9"/>
          <p:cNvSpPr/>
          <p:nvPr/>
        </p:nvSpPr>
        <p:spPr>
          <a:xfrm>
            <a:off x="8534400" y="5410200"/>
            <a:ext cx="1287624" cy="1073021"/>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Writes letters…</a:t>
            </a:r>
          </a:p>
        </p:txBody>
      </p:sp>
      <p:sp>
        <p:nvSpPr>
          <p:cNvPr id="7"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Task 1</a:t>
            </a:r>
            <a:endParaRPr lang="en-US" sz="4000" b="1" dirty="0"/>
          </a:p>
        </p:txBody>
      </p:sp>
    </p:spTree>
    <p:extLst>
      <p:ext uri="{BB962C8B-B14F-4D97-AF65-F5344CB8AC3E}">
        <p14:creationId xmlns:p14="http://schemas.microsoft.com/office/powerpoint/2010/main" val="2664264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88" y="990600"/>
            <a:ext cx="4004388" cy="5486400"/>
          </a:xfrm>
          <a:ln w="12700">
            <a:noFill/>
          </a:ln>
        </p:spPr>
        <p:txBody>
          <a:bodyPr anchor="ctr">
            <a:noAutofit/>
          </a:bodyPr>
          <a:lstStyle/>
          <a:p>
            <a:pPr marL="0" indent="0">
              <a:lnSpc>
                <a:spcPct val="130000"/>
              </a:lnSpc>
              <a:buNone/>
            </a:pPr>
            <a:r>
              <a:rPr lang="en-US" sz="2500" dirty="0"/>
              <a:t>Christianity is found on every continent in the world because Jesus’ followers told as many people as they could all about God’s love. </a:t>
            </a:r>
            <a:endParaRPr lang="en-US" sz="2500" dirty="0" smtClean="0"/>
          </a:p>
          <a:p>
            <a:pPr marL="0" indent="0">
              <a:lnSpc>
                <a:spcPct val="130000"/>
              </a:lnSpc>
              <a:buNone/>
            </a:pPr>
            <a:r>
              <a:rPr lang="en-US" sz="2500" dirty="0" smtClean="0"/>
              <a:t>We are called to spread God’s love throughout the world by being missionaries. We can do this very close to home or very far away. </a:t>
            </a:r>
            <a:endParaRPr lang="en-US" sz="25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1097" y="1415173"/>
            <a:ext cx="7779605" cy="437602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5859624"/>
            <a:ext cx="7879702" cy="438582"/>
          </a:xfrm>
          <a:prstGeom prst="rect">
            <a:avLst/>
          </a:prstGeom>
          <a:noFill/>
          <a:ln w="12700">
            <a:noFill/>
          </a:ln>
        </p:spPr>
        <p:txBody>
          <a:bodyPr wrap="square" rtlCol="0">
            <a:spAutoFit/>
          </a:bodyPr>
          <a:lstStyle/>
          <a:p>
            <a:pPr algn="ctr"/>
            <a:r>
              <a:rPr lang="en-US" sz="2250" b="1" dirty="0">
                <a:solidFill>
                  <a:srgbClr val="2E75B6"/>
                </a:solidFill>
              </a:rPr>
              <a:t>This map shows the largest religion in each country of the </a:t>
            </a:r>
            <a:r>
              <a:rPr lang="en-US" sz="2250" b="1" dirty="0" smtClean="0">
                <a:solidFill>
                  <a:srgbClr val="2E75B6"/>
                </a:solidFill>
              </a:rPr>
              <a:t>world </a:t>
            </a:r>
            <a:endParaRPr lang="en-US" sz="2250" b="1" dirty="0">
              <a:solidFill>
                <a:srgbClr val="2E75B6"/>
              </a:solidFill>
            </a:endParaRPr>
          </a:p>
        </p:txBody>
      </p:sp>
      <p:sp>
        <p:nvSpPr>
          <p:cNvPr id="5" name="Title 1"/>
          <p:cNvSpPr txBox="1">
            <a:spLocks/>
          </p:cNvSpPr>
          <p:nvPr/>
        </p:nvSpPr>
        <p:spPr>
          <a:xfrm>
            <a:off x="0" y="1"/>
            <a:ext cx="12192000" cy="914399"/>
          </a:xfrm>
          <a:prstGeom prst="rect">
            <a:avLst/>
          </a:prstGeom>
          <a:solidFill>
            <a:srgbClr val="2E75B6"/>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smtClean="0"/>
              <a:t>A worldwide commitment</a:t>
            </a:r>
            <a:endParaRPr lang="en-US" sz="4000" b="1" dirty="0"/>
          </a:p>
        </p:txBody>
      </p:sp>
    </p:spTree>
    <p:extLst>
      <p:ext uri="{BB962C8B-B14F-4D97-AF65-F5344CB8AC3E}">
        <p14:creationId xmlns:p14="http://schemas.microsoft.com/office/powerpoint/2010/main" val="2616675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2557</TotalTime>
  <Words>1797</Words>
  <Application>Microsoft Macintosh PowerPoint</Application>
  <PresentationFormat>Custom</PresentationFormat>
  <Paragraphs>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Links to This is our Faith</vt:lpstr>
      <vt:lpstr>Links to other curricular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Gerard</cp:lastModifiedBy>
  <cp:revision>81</cp:revision>
  <dcterms:created xsi:type="dcterms:W3CDTF">2020-09-07T09:20:16Z</dcterms:created>
  <dcterms:modified xsi:type="dcterms:W3CDTF">2020-10-21T12:16:24Z</dcterms:modified>
</cp:coreProperties>
</file>