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6" r:id="rId8"/>
    <p:sldId id="262" r:id="rId9"/>
    <p:sldId id="263" r:id="rId10"/>
    <p:sldId id="265" r:id="rId11"/>
    <p:sldId id="264" r:id="rId12"/>
    <p:sldId id="267" r:id="rId13"/>
    <p:sldId id="268" r:id="rId14"/>
    <p:sldId id="269" r:id="rId15"/>
    <p:sldId id="270" r:id="rId16"/>
    <p:sldId id="272" r:id="rId17"/>
    <p:sldId id="271"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986BF-608F-4536-B18D-68F19A2BF73C}" v="7" dt="2023-11-16T09:56:22.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14"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5A5241-6E92-4BB2-A2A6-5FDA4CB26661}"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373858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A5241-6E92-4BB2-A2A6-5FDA4CB26661}"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104243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A5241-6E92-4BB2-A2A6-5FDA4CB26661}"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393230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A5241-6E92-4BB2-A2A6-5FDA4CB26661}"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417747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A5241-6E92-4BB2-A2A6-5FDA4CB26661}"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290123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5A5241-6E92-4BB2-A2A6-5FDA4CB26661}"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168796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5A5241-6E92-4BB2-A2A6-5FDA4CB26661}"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7891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5A5241-6E92-4BB2-A2A6-5FDA4CB26661}"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392322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A5241-6E92-4BB2-A2A6-5FDA4CB26661}"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3638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5A5241-6E92-4BB2-A2A6-5FDA4CB26661}"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278286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5A5241-6E92-4BB2-A2A6-5FDA4CB26661}"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871C6-2B7E-44AC-8AA6-F73C9941E892}" type="slidenum">
              <a:rPr lang="en-US" smtClean="0"/>
              <a:t>‹#›</a:t>
            </a:fld>
            <a:endParaRPr lang="en-US"/>
          </a:p>
        </p:txBody>
      </p:sp>
    </p:spTree>
    <p:extLst>
      <p:ext uri="{BB962C8B-B14F-4D97-AF65-F5344CB8AC3E}">
        <p14:creationId xmlns:p14="http://schemas.microsoft.com/office/powerpoint/2010/main" val="37260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A5241-6E92-4BB2-A2A6-5FDA4CB26661}"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871C6-2B7E-44AC-8AA6-F73C9941E892}" type="slidenum">
              <a:rPr lang="en-US" smtClean="0"/>
              <a:t>‹#›</a:t>
            </a:fld>
            <a:endParaRPr lang="en-US"/>
          </a:p>
        </p:txBody>
      </p:sp>
    </p:spTree>
    <p:extLst>
      <p:ext uri="{BB962C8B-B14F-4D97-AF65-F5344CB8AC3E}">
        <p14:creationId xmlns:p14="http://schemas.microsoft.com/office/powerpoint/2010/main" val="243695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s://pbs.twimg.com/media/DutJcTVXQAADxgE.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676900"/>
            <a:ext cx="12192000" cy="1181100"/>
          </a:xfrm>
        </p:spPr>
        <p:txBody>
          <a:bodyPr>
            <a:normAutofit/>
          </a:bodyPr>
          <a:lstStyle/>
          <a:p>
            <a:pPr>
              <a:lnSpc>
                <a:spcPct val="100000"/>
              </a:lnSpc>
            </a:pPr>
            <a:r>
              <a:rPr lang="en-GB" sz="3000" i="1" dirty="0">
                <a:solidFill>
                  <a:srgbClr val="C00000"/>
                </a:solidFill>
              </a:rPr>
              <a:t>“In the same way faith, if good deeds do not go with it, is quite dead.” </a:t>
            </a:r>
            <a:endParaRPr lang="en-US" sz="3000" dirty="0">
              <a:solidFill>
                <a:srgbClr val="C00000"/>
              </a:solidFill>
            </a:endParaRPr>
          </a:p>
          <a:p>
            <a:pPr>
              <a:lnSpc>
                <a:spcPct val="100000"/>
              </a:lnSpc>
            </a:pPr>
            <a:r>
              <a:rPr lang="en-GB" sz="3000" b="1" dirty="0">
                <a:solidFill>
                  <a:srgbClr val="C00000"/>
                </a:solidFill>
              </a:rPr>
              <a:t>James 2: 15-16</a:t>
            </a:r>
            <a:endParaRPr lang="en-US" sz="3000" dirty="0">
              <a:solidFill>
                <a:srgbClr val="C00000"/>
              </a:solidFill>
            </a:endParaRPr>
          </a:p>
          <a:p>
            <a:endParaRPr lang="en-US" dirty="0"/>
          </a:p>
        </p:txBody>
      </p:sp>
      <p:grpSp>
        <p:nvGrpSpPr>
          <p:cNvPr id="5" name="Group 4">
            <a:extLst>
              <a:ext uri="{FF2B5EF4-FFF2-40B4-BE49-F238E27FC236}">
                <a16:creationId xmlns:a16="http://schemas.microsoft.com/office/drawing/2014/main" id="{195507AE-62F3-441E-A5CF-570B40DA0FDB}"/>
              </a:ext>
            </a:extLst>
          </p:cNvPr>
          <p:cNvGrpSpPr/>
          <p:nvPr/>
        </p:nvGrpSpPr>
        <p:grpSpPr>
          <a:xfrm>
            <a:off x="1806652" y="179960"/>
            <a:ext cx="8578696" cy="2316105"/>
            <a:chOff x="1806652" y="0"/>
            <a:chExt cx="8578696" cy="2316105"/>
          </a:xfrm>
        </p:grpSpPr>
        <p:pic>
          <p:nvPicPr>
            <p:cNvPr id="6" name="Picture 5">
              <a:extLst>
                <a:ext uri="{FF2B5EF4-FFF2-40B4-BE49-F238E27FC236}">
                  <a16:creationId xmlns:a16="http://schemas.microsoft.com/office/drawing/2014/main" id="{389537E1-0ABD-4B17-B442-DC7AD6AFBA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503359" y="0"/>
              <a:ext cx="7185282" cy="17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62AB6BCF-6B49-4A8E-9A8A-DD2EAFF00348}"/>
                </a:ext>
              </a:extLst>
            </p:cNvPr>
            <p:cNvSpPr txBox="1"/>
            <p:nvPr/>
          </p:nvSpPr>
          <p:spPr>
            <a:xfrm>
              <a:off x="1806652" y="1669774"/>
              <a:ext cx="857869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Missio and Social Justice</a:t>
              </a:r>
            </a:p>
          </p:txBody>
        </p:sp>
      </p:grpSp>
      <p:pic>
        <p:nvPicPr>
          <p:cNvPr id="8" name="Picture 1">
            <a:extLst>
              <a:ext uri="{FF2B5EF4-FFF2-40B4-BE49-F238E27FC236}">
                <a16:creationId xmlns:a16="http://schemas.microsoft.com/office/drawing/2014/main" id="{99A56FBA-4011-43E5-8B5C-7B88272C1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71" b="2371"/>
          <a:stretch/>
        </p:blipFill>
        <p:spPr bwMode="auto">
          <a:xfrm>
            <a:off x="3063952" y="2496065"/>
            <a:ext cx="6410248" cy="3131436"/>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6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936" y="1107988"/>
            <a:ext cx="5766849" cy="5750011"/>
          </a:xfrm>
          <a:ln w="12700">
            <a:noFill/>
          </a:ln>
        </p:spPr>
        <p:txBody>
          <a:bodyPr>
            <a:normAutofit lnSpcReduction="10000"/>
          </a:bodyPr>
          <a:lstStyle/>
          <a:p>
            <a:pPr marL="0" indent="0">
              <a:lnSpc>
                <a:spcPct val="170000"/>
              </a:lnSpc>
              <a:buNone/>
            </a:pPr>
            <a:r>
              <a:rPr lang="en-GB" sz="1400" dirty="0">
                <a:latin typeface="Open Sans" panose="020B0606030504020204" pitchFamily="34" charset="0"/>
                <a:ea typeface="Open Sans" panose="020B0606030504020204" pitchFamily="34" charset="0"/>
                <a:cs typeface="Open Sans" panose="020B0606030504020204" pitchFamily="34" charset="0"/>
              </a:rPr>
              <a:t>For some time before his death, he knew that his life was in danger. He said: “My life has been threatened many times. I have to confess that, as a Christian, I don’t believe in death without resurrection. If they kill me, I will rise again in the Salvadoran people. As a shepherd I am obliged to give my life for those I love, for the entire Salvadoran people, including those who threaten to assassinate me.” </a:t>
            </a:r>
          </a:p>
          <a:p>
            <a:pPr marL="0" indent="0">
              <a:lnSpc>
                <a:spcPct val="170000"/>
              </a:lnSpc>
              <a:buNone/>
            </a:pPr>
            <a:r>
              <a:rPr lang="en-GB" sz="1400" dirty="0">
                <a:latin typeface="Open Sans" panose="020B0606030504020204" pitchFamily="34" charset="0"/>
                <a:ea typeface="Open Sans" panose="020B0606030504020204" pitchFamily="34" charset="0"/>
                <a:cs typeface="Open Sans" panose="020B0606030504020204" pitchFamily="34" charset="0"/>
              </a:rPr>
              <a:t>On March 24, 1980, he was celebrating Mass. The Gospel included the words: “Unless a grain of wheat falls into the ground and dies, it remains alone. If it dies, it brings forth much fruit.” At the consecration of the Mass, a shot rang out. Oscar Romero was hit in the stomach. He fell at the steps of the altar. He was taken into hospital but died a few minutes later. Before dying he was heard to say: “May God have mercy on the assassin.”</a:t>
            </a:r>
          </a:p>
          <a:p>
            <a:pPr marL="0" indent="0">
              <a:lnSpc>
                <a:spcPct val="170000"/>
              </a:lnSpc>
              <a:buNone/>
            </a:pPr>
            <a:r>
              <a:rPr lang="en-GB" sz="1400" dirty="0">
                <a:latin typeface="Open Sans" panose="020B0606030504020204" pitchFamily="34" charset="0"/>
                <a:ea typeface="Open Sans" panose="020B0606030504020204" pitchFamily="34" charset="0"/>
                <a:cs typeface="Open Sans" panose="020B0606030504020204" pitchFamily="34" charset="0"/>
              </a:rPr>
              <a:t>Pope Francis Canonised Romero on October 14, 2018. </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198" name="Picture 6" descr="Image result for Oscar Romero with the po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72" b="5703"/>
          <a:stretch/>
        </p:blipFill>
        <p:spPr bwMode="auto">
          <a:xfrm>
            <a:off x="6847460" y="1215850"/>
            <a:ext cx="4921604" cy="2662813"/>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00"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0661" b="15751"/>
          <a:stretch/>
        </p:blipFill>
        <p:spPr bwMode="auto">
          <a:xfrm>
            <a:off x="6847460" y="4180113"/>
            <a:ext cx="4921604" cy="2361363"/>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49FD018-1C45-4727-8E83-D675D0A7452C}"/>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77517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914400"/>
            <a:ext cx="11374016" cy="57088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50000"/>
              </a:lnSpc>
              <a:spcBef>
                <a:spcPct val="0"/>
              </a:spcBef>
              <a:spcAft>
                <a:spcPts val="800"/>
              </a:spcAft>
              <a:buClrTx/>
              <a:buSzTx/>
              <a:buFontTx/>
              <a:buNone/>
              <a:tabLst/>
            </a:pPr>
            <a:r>
              <a:rPr kumimoji="0" lang="en-US" altLang="en-US" sz="2000" b="1" i="0"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Task B</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What do Catholics believe that Jesus revealed about God and all people?</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Do you agree that the poor deserve special consideration when it comes to receiving the help of others? Explain</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Where was Oscar Romero born?</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What event had a lasting impact upon Bishop Romero?</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Why did many of the powerful people within the government dislike Bishop Romero?</a:t>
            </a: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Copy and complete the following paragraph:</a:t>
            </a:r>
          </a:p>
          <a:p>
            <a:pPr marL="285750" marR="0" lvl="0" indent="-285750" algn="just" defTabSz="914400" rtl="0" eaLnBrk="0" fontAlgn="base" latinLnBrk="0" hangingPunct="0">
              <a:lnSpc>
                <a:spcPct val="150000"/>
              </a:lnSpc>
              <a:spcBef>
                <a:spcPct val="0"/>
              </a:spcBef>
              <a:spcAft>
                <a:spcPts val="80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Oscar demanded explanations from the _____________. He encouraged public demonstrations and opened his official residence to refugees and the hunted. He allowed a _________ station to be set up in his office which broadcast details of the government’s ___________. Every Sunday during Mass, which was also broadcast live, Archbishop Romero preached about the rights of the _________. However, he always urged people to protest peacefully, saying:</a:t>
            </a:r>
            <a:r>
              <a:rPr kumimoji="0" lang="en-US" altLang="en-US" sz="1500" b="0" i="0" u="none" strike="noStrike" cap="none" normalizeH="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Only ________ profits by murder</a:t>
            </a:r>
            <a:r>
              <a:rPr lang="en-US" altLang="en-US" sz="1500"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just" defTabSz="914400" rtl="0" eaLnBrk="0" fontAlgn="base" latinLnBrk="0" hangingPunct="0">
              <a:lnSpc>
                <a:spcPct val="150000"/>
              </a:lnSpc>
              <a:spcBef>
                <a:spcPct val="0"/>
              </a:spcBef>
              <a:spcAft>
                <a:spcPts val="80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Bishop Romero knew that he was putting himself in danger by standing up for the poor. Why do you think that he did this?</a:t>
            </a:r>
          </a:p>
          <a:p>
            <a:pPr marL="285750" marR="0" lvl="0" indent="-285750" algn="just" defTabSz="914400" rtl="0" eaLnBrk="0" fontAlgn="base" latinLnBrk="0" hangingPunct="0">
              <a:lnSpc>
                <a:spcPct val="150000"/>
              </a:lnSpc>
              <a:spcBef>
                <a:spcPct val="0"/>
              </a:spcBef>
              <a:spcAft>
                <a:spcPts val="80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What does the word </a:t>
            </a:r>
            <a:r>
              <a:rPr lang="en-US" altLang="en-US" sz="1500"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C</a:t>
            </a:r>
            <a:r>
              <a:rPr kumimoji="0" lang="en-US" altLang="en-US" sz="1500" b="0" i="0" u="none" strike="noStrike" cap="none" normalizeH="0" baseline="0" dirty="0" err="1">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anonised</a:t>
            </a: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mean?</a:t>
            </a:r>
          </a:p>
          <a:p>
            <a:pPr marL="285750" marR="0" lvl="0" indent="-285750" algn="just" defTabSz="914400" rtl="0" eaLnBrk="0" fontAlgn="base" latinLnBrk="0" hangingPunct="0">
              <a:lnSpc>
                <a:spcPct val="150000"/>
              </a:lnSpc>
              <a:spcBef>
                <a:spcPct val="0"/>
              </a:spcBef>
              <a:spcAft>
                <a:spcPts val="800"/>
              </a:spcAft>
              <a:buClrTx/>
              <a:buSzTx/>
              <a:buFont typeface="Arial" panose="020B0604020202020204" pitchFamily="34" charset="0"/>
              <a:buChar char="•"/>
              <a:tabLst/>
            </a:pPr>
            <a:r>
              <a:rPr kumimoji="0" lang="en-US" altLang="en-US" sz="15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Do you think that Oscar Romero deserved to be made a saint?</a:t>
            </a:r>
          </a:p>
        </p:txBody>
      </p:sp>
      <p:sp>
        <p:nvSpPr>
          <p:cNvPr id="3" name="Title 1">
            <a:extLst>
              <a:ext uri="{FF2B5EF4-FFF2-40B4-BE49-F238E27FC236}">
                <a16:creationId xmlns:a16="http://schemas.microsoft.com/office/drawing/2014/main" id="{650A5C48-B66A-4284-A671-7702DD4DE8D8}"/>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326800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bs.twimg.com/media/DutJcTVXQAADxg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79151" y="1128406"/>
            <a:ext cx="5085192" cy="2661213"/>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488" y="3890100"/>
            <a:ext cx="11824634" cy="2797432"/>
          </a:xfrm>
          <a:prstGeom prst="rect">
            <a:avLst/>
          </a:prstGeom>
          <a:noFill/>
          <a:ln w="12700">
            <a:noFill/>
          </a:ln>
        </p:spPr>
        <p:txBody>
          <a:bodyPr wrap="square" rtlCol="0">
            <a:spAutoFit/>
          </a:bodyPr>
          <a:lstStyle/>
          <a:p>
            <a:pPr fontAlgn="base">
              <a:lnSpc>
                <a:spcPct val="150000"/>
              </a:lnSpc>
            </a:pPr>
            <a:r>
              <a:rPr lang="en-US" sz="1700" dirty="0" err="1">
                <a:latin typeface="Open Sans" panose="020B0606030504020204" pitchFamily="34" charset="0"/>
                <a:ea typeface="Open Sans" panose="020B0606030504020204" pitchFamily="34" charset="0"/>
                <a:cs typeface="Open Sans" panose="020B0606030504020204" pitchFamily="34" charset="0"/>
              </a:rPr>
              <a:t>Missio</a:t>
            </a:r>
            <a:r>
              <a:rPr lang="en-US" sz="1700" dirty="0">
                <a:latin typeface="Open Sans" panose="020B0606030504020204" pitchFamily="34" charset="0"/>
                <a:ea typeface="Open Sans" panose="020B0606030504020204" pitchFamily="34" charset="0"/>
                <a:cs typeface="Open Sans" panose="020B0606030504020204" pitchFamily="34" charset="0"/>
              </a:rPr>
              <a:t> Scotland is the Pope’s Charity for overseas missions and aims to continue the mission of Jesus Christ in the world to share faith, care for people in need and act for justice and creation. </a:t>
            </a:r>
            <a:r>
              <a:rPr lang="en-US" sz="1700" dirty="0" err="1">
                <a:latin typeface="Open Sans" panose="020B0606030504020204" pitchFamily="34" charset="0"/>
                <a:ea typeface="Open Sans" panose="020B0606030504020204" pitchFamily="34" charset="0"/>
                <a:cs typeface="Open Sans" panose="020B0606030504020204" pitchFamily="34" charset="0"/>
              </a:rPr>
              <a:t>Missio</a:t>
            </a:r>
            <a:r>
              <a:rPr lang="en-US" sz="1700" dirty="0">
                <a:latin typeface="Open Sans" panose="020B0606030504020204" pitchFamily="34" charset="0"/>
                <a:ea typeface="Open Sans" panose="020B0606030504020204" pitchFamily="34" charset="0"/>
                <a:cs typeface="Open Sans" panose="020B0606030504020204" pitchFamily="34" charset="0"/>
              </a:rPr>
              <a:t> funds projects all over the world to provide for those who are in need whether this be food, education, healthcare or religious education. </a:t>
            </a:r>
          </a:p>
          <a:p>
            <a:pPr fontAlgn="base">
              <a:lnSpc>
                <a:spcPct val="150000"/>
              </a:lnSpc>
            </a:pPr>
            <a:r>
              <a:rPr lang="en-US" sz="1700" dirty="0">
                <a:latin typeface="Open Sans" panose="020B0606030504020204" pitchFamily="34" charset="0"/>
                <a:ea typeface="Open Sans" panose="020B0606030504020204" pitchFamily="34" charset="0"/>
                <a:cs typeface="Open Sans" panose="020B0606030504020204" pitchFamily="34" charset="0"/>
              </a:rPr>
              <a:t> </a:t>
            </a:r>
          </a:p>
          <a:p>
            <a:pPr fontAlgn="base">
              <a:lnSpc>
                <a:spcPct val="150000"/>
              </a:lnSpc>
            </a:pPr>
            <a:r>
              <a:rPr lang="en-US" sz="1700" i="1" dirty="0">
                <a:latin typeface="Open Sans" panose="020B0606030504020204" pitchFamily="34" charset="0"/>
                <a:ea typeface="Open Sans" panose="020B0606030504020204" pitchFamily="34" charset="0"/>
                <a:cs typeface="Open Sans" panose="020B0606030504020204" pitchFamily="34" charset="0"/>
              </a:rPr>
              <a:t>“The Spirit of the Lord is upon me, for He has anointed me. He has sent me to bring good news to the poor, to proclaim liberty to the captives and to the blind new sight, to set the downtrodden free, to proclaim the Lord’s year of </a:t>
            </a:r>
            <a:r>
              <a:rPr lang="en-US" sz="1700" i="1" dirty="0" err="1">
                <a:latin typeface="Open Sans" panose="020B0606030504020204" pitchFamily="34" charset="0"/>
                <a:ea typeface="Open Sans" panose="020B0606030504020204" pitchFamily="34" charset="0"/>
                <a:cs typeface="Open Sans" panose="020B0606030504020204" pitchFamily="34" charset="0"/>
              </a:rPr>
              <a:t>favour</a:t>
            </a:r>
            <a:r>
              <a:rPr lang="en-US" sz="1700" i="1" dirty="0">
                <a:latin typeface="Open Sans" panose="020B0606030504020204" pitchFamily="34" charset="0"/>
                <a:ea typeface="Open Sans" panose="020B0606030504020204" pitchFamily="34" charset="0"/>
                <a:cs typeface="Open Sans" panose="020B0606030504020204" pitchFamily="34" charset="0"/>
              </a:rPr>
              <a:t>.” </a:t>
            </a:r>
          </a:p>
          <a:p>
            <a:pPr algn="r" fontAlgn="base">
              <a:lnSpc>
                <a:spcPct val="150000"/>
              </a:lnSpc>
            </a:pPr>
            <a:r>
              <a:rPr lang="en-US" sz="17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Luke 4: 18-19</a:t>
            </a:r>
          </a:p>
        </p:txBody>
      </p:sp>
      <p:pic>
        <p:nvPicPr>
          <p:cNvPr id="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t="1865" b="1865"/>
          <a:stretch/>
        </p:blipFill>
        <p:spPr bwMode="auto">
          <a:xfrm>
            <a:off x="6391759" y="1128407"/>
            <a:ext cx="4761906" cy="2661213"/>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5427" y="270948"/>
            <a:ext cx="6046573" cy="584775"/>
          </a:xfrm>
          <a:prstGeom prst="rect">
            <a:avLst/>
          </a:prstGeom>
          <a:noFill/>
        </p:spPr>
        <p:txBody>
          <a:bodyPr wrap="square" rtlCol="0">
            <a:spAutoFit/>
          </a:bodyPr>
          <a:lstStyle/>
          <a:p>
            <a:pPr algn="ctr"/>
            <a:r>
              <a:rPr lang="en-GB" sz="3200" b="1" u="sng" dirty="0" err="1"/>
              <a:t>Missio</a:t>
            </a:r>
            <a:r>
              <a:rPr lang="en-GB" sz="3200" b="1" u="sng" dirty="0"/>
              <a:t> Scotland and Social Justice</a:t>
            </a:r>
            <a:endParaRPr lang="en-US" sz="3200" dirty="0"/>
          </a:p>
        </p:txBody>
      </p:sp>
      <p:sp>
        <p:nvSpPr>
          <p:cNvPr id="7" name="Title 1">
            <a:extLst>
              <a:ext uri="{FF2B5EF4-FFF2-40B4-BE49-F238E27FC236}">
                <a16:creationId xmlns:a16="http://schemas.microsoft.com/office/drawing/2014/main" id="{B53F9ABE-3DD9-4578-AA41-AF664F4E618D}"/>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66937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421" y="1115370"/>
            <a:ext cx="5898292" cy="5186760"/>
          </a:xfrm>
          <a:ln w="12700">
            <a:noFill/>
          </a:ln>
        </p:spPr>
        <p:txBody>
          <a:bodyPr>
            <a:noAutofit/>
          </a:bodyPr>
          <a:lstStyle/>
          <a:p>
            <a:pPr marL="0" indent="0">
              <a:lnSpc>
                <a:spcPct val="160000"/>
              </a:lnSpc>
              <a:buNone/>
            </a:pPr>
            <a:r>
              <a:rPr lang="en-US" sz="1550" dirty="0">
                <a:latin typeface="Open Sans" panose="020B0606030504020204" pitchFamily="34" charset="0"/>
                <a:ea typeface="Open Sans" panose="020B0606030504020204" pitchFamily="34" charset="0"/>
                <a:cs typeface="Open Sans" panose="020B0606030504020204" pitchFamily="34" charset="0"/>
              </a:rPr>
              <a:t>The central message of Christianity, to love God and love our </a:t>
            </a:r>
            <a:r>
              <a:rPr lang="en-US" sz="1550" dirty="0" err="1">
                <a:latin typeface="Open Sans" panose="020B0606030504020204" pitchFamily="34" charset="0"/>
                <a:ea typeface="Open Sans" panose="020B0606030504020204" pitchFamily="34" charset="0"/>
                <a:cs typeface="Open Sans" panose="020B0606030504020204" pitchFamily="34" charset="0"/>
              </a:rPr>
              <a:t>neighbour</a:t>
            </a:r>
            <a:r>
              <a:rPr lang="en-US" sz="1550" dirty="0">
                <a:latin typeface="Open Sans" panose="020B0606030504020204" pitchFamily="34" charset="0"/>
                <a:ea typeface="Open Sans" panose="020B0606030504020204" pitchFamily="34" charset="0"/>
                <a:cs typeface="Open Sans" panose="020B0606030504020204" pitchFamily="34" charset="0"/>
              </a:rPr>
              <a:t> as our self, is proclaimed most powerfully in selfless acts of love. This means that we are called to do good even when we don’t gain anything in return. By these acts, Christians are both signs and witnesses of Christ. </a:t>
            </a:r>
          </a:p>
          <a:p>
            <a:pPr marL="0" indent="0">
              <a:lnSpc>
                <a:spcPct val="160000"/>
              </a:lnSpc>
              <a:buNone/>
            </a:pPr>
            <a:r>
              <a:rPr lang="en-US" sz="1550" dirty="0">
                <a:latin typeface="Open Sans" panose="020B0606030504020204" pitchFamily="34" charset="0"/>
                <a:ea typeface="Open Sans" panose="020B0606030504020204" pitchFamily="34" charset="0"/>
                <a:cs typeface="Open Sans" panose="020B0606030504020204" pitchFamily="34" charset="0"/>
              </a:rPr>
              <a:t>This witness is essential so that all will know Jesus as </a:t>
            </a:r>
            <a:r>
              <a:rPr lang="en-US" sz="1550" dirty="0" err="1">
                <a:latin typeface="Open Sans" panose="020B0606030504020204" pitchFamily="34" charset="0"/>
                <a:ea typeface="Open Sans" panose="020B0606030504020204" pitchFamily="34" charset="0"/>
                <a:cs typeface="Open Sans" panose="020B0606030504020204" pitchFamily="34" charset="0"/>
              </a:rPr>
              <a:t>Saviour</a:t>
            </a:r>
            <a:r>
              <a:rPr lang="en-US" sz="1550" dirty="0">
                <a:latin typeface="Open Sans" panose="020B0606030504020204" pitchFamily="34" charset="0"/>
                <a:ea typeface="Open Sans" panose="020B0606030504020204" pitchFamily="34" charset="0"/>
                <a:cs typeface="Open Sans" panose="020B0606030504020204" pitchFamily="34" charset="0"/>
              </a:rPr>
              <a:t> and fullness of life and come to believe in the teachings of Christ. There are many people who dedicate their lives to serving God. Some do this by leaving their home and committing themselves to serving others. Some people become priests and nuns, travel all over the world and help some of societies’ most vulnerable. These people are called missionaries and many of them are teachers, nurses and </a:t>
            </a:r>
            <a:r>
              <a:rPr lang="en-US" sz="1550" dirty="0" err="1">
                <a:latin typeface="Open Sans" panose="020B0606030504020204" pitchFamily="34" charset="0"/>
                <a:ea typeface="Open Sans" panose="020B0606030504020204" pitchFamily="34" charset="0"/>
                <a:cs typeface="Open Sans" panose="020B0606030504020204" pitchFamily="34" charset="0"/>
              </a:rPr>
              <a:t>carers</a:t>
            </a:r>
            <a:r>
              <a:rPr lang="en-US" sz="1550" dirty="0">
                <a:latin typeface="Open Sans" panose="020B0606030504020204" pitchFamily="34" charset="0"/>
                <a:ea typeface="Open Sans" panose="020B0606030504020204" pitchFamily="34" charset="0"/>
                <a:cs typeface="Open Sans" panose="020B0606030504020204" pitchFamily="34" charset="0"/>
              </a:rPr>
              <a:t> in countries that stretch from Brazil to the Philippines.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456" b="3813"/>
          <a:stretch/>
        </p:blipFill>
        <p:spPr>
          <a:xfrm>
            <a:off x="6096000" y="1318147"/>
            <a:ext cx="5475587" cy="5132263"/>
          </a:xfrm>
          <a:prstGeom prst="rect">
            <a:avLst/>
          </a:prstGeom>
          <a:ln w="12700">
            <a:solidFill>
              <a:srgbClr val="C00000"/>
            </a:solidFill>
          </a:ln>
          <a:effectLst>
            <a:outerShdw blurRad="50800" dist="38100" dir="2700000" algn="tl" rotWithShape="0">
              <a:prstClr val="black">
                <a:alpha val="40000"/>
              </a:prstClr>
            </a:outerShdw>
          </a:effectLst>
        </p:spPr>
      </p:pic>
      <p:sp>
        <p:nvSpPr>
          <p:cNvPr id="4" name="Title 1">
            <a:extLst>
              <a:ext uri="{FF2B5EF4-FFF2-40B4-BE49-F238E27FC236}">
                <a16:creationId xmlns:a16="http://schemas.microsoft.com/office/drawing/2014/main" id="{B43DE2BF-A8B0-43C5-9620-94CD65FECBCD}"/>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114517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25" y="1245994"/>
            <a:ext cx="6900493" cy="5298769"/>
          </a:xfrm>
          <a:ln w="12700">
            <a:noFill/>
          </a:ln>
        </p:spPr>
        <p:txBody>
          <a:bodyPr>
            <a:noAutofit/>
          </a:bodyPr>
          <a:lstStyle/>
          <a:p>
            <a:pPr marL="0" indent="0">
              <a:lnSpc>
                <a:spcPct val="160000"/>
              </a:lnSpc>
              <a:buNone/>
            </a:pPr>
            <a:r>
              <a:rPr lang="en-US" sz="1550" dirty="0">
                <a:latin typeface="Open Sans" panose="020B0606030504020204" pitchFamily="34" charset="0"/>
                <a:ea typeface="Open Sans" panose="020B0606030504020204" pitchFamily="34" charset="0"/>
                <a:cs typeface="Open Sans" panose="020B0606030504020204" pitchFamily="34" charset="0"/>
              </a:rPr>
              <a:t>Mother Teresa was born in Skopje, Macedonia, on August 26, 1910. Her family was of Albanian descent. At the age of 12, she strongly felt the call of God. She knew she had to be a missionary to spread the love of Christ. </a:t>
            </a:r>
          </a:p>
          <a:p>
            <a:pPr marL="0" indent="0">
              <a:lnSpc>
                <a:spcPct val="160000"/>
              </a:lnSpc>
              <a:buNone/>
            </a:pPr>
            <a:r>
              <a:rPr lang="en-US" sz="1550" dirty="0">
                <a:latin typeface="Open Sans" panose="020B0606030504020204" pitchFamily="34" charset="0"/>
                <a:ea typeface="Open Sans" panose="020B0606030504020204" pitchFamily="34" charset="0"/>
                <a:cs typeface="Open Sans" panose="020B0606030504020204" pitchFamily="34" charset="0"/>
              </a:rPr>
              <a:t>At the age of 18 she left her parental home and joined the Sisters of Loreto, an Irish community of nuns with missions in India. After a few months’ training in Dublin, she was sent to India, where on May 24, 1931, she took her initial vows as a nun. From 1931 to 1948 Mother Teresa taught at St Mary’s High School in Calcutta, India. </a:t>
            </a:r>
          </a:p>
          <a:p>
            <a:pPr marL="0" indent="0">
              <a:lnSpc>
                <a:spcPct val="160000"/>
              </a:lnSpc>
              <a:buNone/>
            </a:pPr>
            <a:r>
              <a:rPr lang="en-US" sz="1550" dirty="0">
                <a:latin typeface="Open Sans" panose="020B0606030504020204" pitchFamily="34" charset="0"/>
                <a:ea typeface="Open Sans" panose="020B0606030504020204" pitchFamily="34" charset="0"/>
                <a:cs typeface="Open Sans" panose="020B0606030504020204" pitchFamily="34" charset="0"/>
              </a:rPr>
              <a:t>However, the suffering and poverty she glimpsed outside the convent walls made such a deep impression on her that in 1948 she received permission from her superiors to leave the convent school and devote herself to working among the poorest of the poor in the slums of Calcutta. </a:t>
            </a:r>
          </a:p>
        </p:txBody>
      </p:sp>
      <p:pic>
        <p:nvPicPr>
          <p:cNvPr id="12292" name="Picture 4" descr="Image result for mother tere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312" y="1245994"/>
            <a:ext cx="4043833" cy="5298768"/>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2B0BB8B-474C-4D13-B041-169897DC3ABF}"/>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29884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4" y="1310474"/>
            <a:ext cx="7725747" cy="5025541"/>
          </a:xfrm>
          <a:ln w="12700">
            <a:noFill/>
          </a:ln>
        </p:spPr>
        <p:txBody>
          <a:bodyPr>
            <a:noAutofit/>
          </a:bodyPr>
          <a:lstStyle/>
          <a:p>
            <a:pPr marL="0" indent="0" fontAlgn="base">
              <a:lnSpc>
                <a:spcPct val="160000"/>
              </a:lnSpc>
              <a:buNone/>
            </a:pPr>
            <a:r>
              <a:rPr lang="en-US" sz="1650" dirty="0">
                <a:latin typeface="Open Sans" panose="020B0606030504020204" pitchFamily="34" charset="0"/>
                <a:ea typeface="Open Sans" panose="020B0606030504020204" pitchFamily="34" charset="0"/>
                <a:cs typeface="Open Sans" panose="020B0606030504020204" pitchFamily="34" charset="0"/>
              </a:rPr>
              <a:t>On October 7, 1950, Mother Teresa received permission from the Pope to start her own order, ‘The Missionaries of Charity,’ whose primary task was to love and care for the members of society that nobody was prepared to look after. Today the order comprises Active and Contemplative branches of Sisters and Brothers in many countries. </a:t>
            </a:r>
          </a:p>
          <a:p>
            <a:pPr marL="0" indent="0">
              <a:lnSpc>
                <a:spcPct val="160000"/>
              </a:lnSpc>
              <a:buNone/>
            </a:pPr>
            <a:r>
              <a:rPr lang="en-US" sz="1650" dirty="0">
                <a:latin typeface="Open Sans" panose="020B0606030504020204" pitchFamily="34" charset="0"/>
                <a:ea typeface="Open Sans" panose="020B0606030504020204" pitchFamily="34" charset="0"/>
                <a:cs typeface="Open Sans" panose="020B0606030504020204" pitchFamily="34" charset="0"/>
              </a:rPr>
              <a:t>The Missionaries of Charity has spread all over the world, including the former Soviet Union and Eastern European countries. They provide effective help to the poorest of the poor in a number of countries in Asia, Africa, and Latin America, and they undertake relief work in the wake of natural catastrophes such as floods, epidemics, and famine, and for refugees. The order also has houses in North America, Europe and Australia, where they take care of the disabled, alcoholics, homeless, and AIDS sufferers. </a:t>
            </a: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0246"/>
          <a:stretch/>
        </p:blipFill>
        <p:spPr bwMode="auto">
          <a:xfrm>
            <a:off x="8175172" y="1888280"/>
            <a:ext cx="3478656" cy="3869927"/>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0147F19-069B-4233-BE9E-F4F707496B3C}"/>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146374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mother teresa quote on helping others"/>
          <p:cNvPicPr>
            <a:picLocks noChangeAspect="1" noChangeArrowheads="1"/>
          </p:cNvPicPr>
          <p:nvPr/>
        </p:nvPicPr>
        <p:blipFill>
          <a:blip r:embed="rId2">
            <a:extLst>
              <a:ext uri="{28A0092B-C50C-407E-A947-70E740481C1C}">
                <a14:useLocalDpi xmlns:a14="http://schemas.microsoft.com/office/drawing/2010/main" val="0"/>
              </a:ext>
            </a:extLst>
          </a:blip>
          <a:srcRect b="12000"/>
          <a:stretch>
            <a:fillRect/>
          </a:stretch>
        </p:blipFill>
        <p:spPr bwMode="auto">
          <a:xfrm>
            <a:off x="335463" y="1225899"/>
            <a:ext cx="6023070" cy="5303424"/>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033847" y="1134873"/>
            <a:ext cx="4608605" cy="5485476"/>
          </a:xfrm>
          <a:prstGeom prst="rect">
            <a:avLst/>
          </a:prstGeom>
          <a:ln w="12700">
            <a:noFill/>
          </a:ln>
        </p:spPr>
        <p:txBody>
          <a:bodyPr wrap="square">
            <a:spAutoFit/>
          </a:bodyPr>
          <a:lstStyle/>
          <a:p>
            <a:pPr>
              <a:lnSpc>
                <a:spcPct val="160000"/>
              </a:lnSpc>
            </a:pPr>
            <a:r>
              <a:rPr lang="en-US" sz="1700" dirty="0">
                <a:latin typeface="Open Sans" panose="020B0606030504020204" pitchFamily="34" charset="0"/>
                <a:ea typeface="Open Sans" panose="020B0606030504020204" pitchFamily="34" charset="0"/>
                <a:cs typeface="Open Sans" panose="020B0606030504020204" pitchFamily="34" charset="0"/>
              </a:rPr>
              <a:t>The Missionaries of Charity throughout the world are aided and assisted by co-workers who became an official International Association on March 29, 1969. </a:t>
            </a:r>
          </a:p>
          <a:p>
            <a:pPr>
              <a:lnSpc>
                <a:spcPct val="160000"/>
              </a:lnSpc>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lnSpc>
                <a:spcPct val="160000"/>
              </a:lnSpc>
            </a:pPr>
            <a:r>
              <a:rPr lang="en-US" sz="1700" dirty="0">
                <a:latin typeface="Open Sans" panose="020B0606030504020204" pitchFamily="34" charset="0"/>
                <a:ea typeface="Open Sans" panose="020B0606030504020204" pitchFamily="34" charset="0"/>
                <a:cs typeface="Open Sans" panose="020B0606030504020204" pitchFamily="34" charset="0"/>
              </a:rPr>
              <a:t>By the 1990s there were over one million co-workers in more than 40 countries. Mother Teresa died</a:t>
            </a:r>
            <a:r>
              <a:rPr lang="en-GB" sz="1700" dirty="0">
                <a:latin typeface="Open Sans" panose="020B0606030504020204" pitchFamily="34" charset="0"/>
                <a:ea typeface="Open Sans" panose="020B0606030504020204" pitchFamily="34" charset="0"/>
                <a:cs typeface="Open Sans" panose="020B0606030504020204" pitchFamily="34" charset="0"/>
              </a:rPr>
              <a:t> on September 5, 1997, in Calcutta, India. </a:t>
            </a:r>
          </a:p>
          <a:p>
            <a:pPr>
              <a:lnSpc>
                <a:spcPct val="160000"/>
              </a:lnSpc>
            </a:pPr>
            <a:endParaRPr lang="en-GB" sz="1700" dirty="0">
              <a:latin typeface="Open Sans" panose="020B0606030504020204" pitchFamily="34" charset="0"/>
              <a:ea typeface="Open Sans" panose="020B0606030504020204" pitchFamily="34" charset="0"/>
              <a:cs typeface="Open Sans" panose="020B0606030504020204" pitchFamily="34" charset="0"/>
            </a:endParaRPr>
          </a:p>
          <a:p>
            <a:pPr>
              <a:lnSpc>
                <a:spcPct val="160000"/>
              </a:lnSpc>
            </a:pPr>
            <a:r>
              <a:rPr lang="en-GB" sz="1700" dirty="0">
                <a:latin typeface="Open Sans" panose="020B0606030504020204" pitchFamily="34" charset="0"/>
                <a:ea typeface="Open Sans" panose="020B0606030504020204" pitchFamily="34" charset="0"/>
                <a:cs typeface="Open Sans" panose="020B0606030504020204" pitchFamily="34" charset="0"/>
              </a:rPr>
              <a:t>Pope Francis declared Mother Teresa a saint on September 4, 2016, she is St Teresa of Calcutta. </a:t>
            </a:r>
            <a:endParaRPr lang="en-US"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E7EA90A4-1F0F-4500-884C-7061FC770E2E}"/>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61626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22514" y="1024932"/>
            <a:ext cx="11308702" cy="55718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0"/>
              </a:spcBef>
              <a:spcAft>
                <a:spcPts val="800"/>
              </a:spcAft>
              <a:buClrTx/>
              <a:buSzTx/>
              <a:tabLst/>
            </a:pPr>
            <a:r>
              <a:rPr kumimoji="0" lang="en-US" altLang="en-US" sz="2000" b="1" i="0"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Task D</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When and where was Mother Teresa born?</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In what country did Mother Teresa study to become a nun?</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How did Mother Teresa spend her first years abroad in India?</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Why did Mother Teresa leave the convent school?</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In 1950 Mother Teresa asked the Pope for permission to do what?</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The society that Mother Teresa established is called_____________.</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By the time Mother Teresa died how many countries was her society working in?</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When was Mother Teresa declared a saint?</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What did Mother Teresa believe about how God would judge a person at the end of their life? Do you agree with her? Explain.</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Create a timeline of Mother Teresa’s life. </a:t>
            </a:r>
          </a:p>
        </p:txBody>
      </p:sp>
      <p:sp>
        <p:nvSpPr>
          <p:cNvPr id="3" name="Title 1">
            <a:extLst>
              <a:ext uri="{FF2B5EF4-FFF2-40B4-BE49-F238E27FC236}">
                <a16:creationId xmlns:a16="http://schemas.microsoft.com/office/drawing/2014/main" id="{2F6305F6-A7DB-4465-9E91-A5307971DC07}"/>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259006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5A4671-060A-4484-A50F-3DDF05243A83}"/>
              </a:ext>
            </a:extLst>
          </p:cNvPr>
          <p:cNvGrpSpPr/>
          <p:nvPr/>
        </p:nvGrpSpPr>
        <p:grpSpPr>
          <a:xfrm>
            <a:off x="554147" y="3973444"/>
            <a:ext cx="11083706" cy="2642037"/>
            <a:chOff x="423793" y="3973444"/>
            <a:chExt cx="11083706" cy="2642037"/>
          </a:xfrm>
        </p:grpSpPr>
        <p:pic>
          <p:nvPicPr>
            <p:cNvPr id="2050" name="Picture 2" descr="Image result for catholic social teaching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987" y="3973444"/>
              <a:ext cx="5167512" cy="2642037"/>
            </a:xfrm>
            <a:prstGeom prst="rect">
              <a:avLst/>
            </a:prstGeom>
            <a:noFill/>
            <a:ln>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catholic social teaching for kids"/>
            <p:cNvPicPr>
              <a:picLocks noChangeAspect="1" noChangeArrowheads="1"/>
            </p:cNvPicPr>
            <p:nvPr/>
          </p:nvPicPr>
          <p:blipFill rotWithShape="1">
            <a:blip r:embed="rId3">
              <a:extLst>
                <a:ext uri="{28A0092B-C50C-407E-A947-70E740481C1C}">
                  <a14:useLocalDpi xmlns:a14="http://schemas.microsoft.com/office/drawing/2010/main" val="0"/>
                </a:ext>
              </a:extLst>
            </a:blip>
            <a:srcRect t="8656" b="15600"/>
            <a:stretch/>
          </p:blipFill>
          <p:spPr bwMode="auto">
            <a:xfrm>
              <a:off x="423793" y="3973444"/>
              <a:ext cx="5633737" cy="2642037"/>
            </a:xfrm>
            <a:prstGeom prst="rect">
              <a:avLst/>
            </a:prstGeom>
            <a:noFill/>
            <a:ln>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Title 1">
            <a:extLst>
              <a:ext uri="{FF2B5EF4-FFF2-40B4-BE49-F238E27FC236}">
                <a16:creationId xmlns:a16="http://schemas.microsoft.com/office/drawing/2014/main" id="{C7A8B33E-83AA-4294-9426-9F5BE2619ECE}"/>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pic>
        <p:nvPicPr>
          <p:cNvPr id="6" name="Picture 5" descr="A picture containing text, doll, clipart&#10;&#10;Description automatically generated">
            <a:extLst>
              <a:ext uri="{FF2B5EF4-FFF2-40B4-BE49-F238E27FC236}">
                <a16:creationId xmlns:a16="http://schemas.microsoft.com/office/drawing/2014/main" id="{29FD4532-4D4F-482A-8704-7304473AC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663" y="1148892"/>
            <a:ext cx="7796673" cy="2642037"/>
          </a:xfrm>
          <a:prstGeom prst="rect">
            <a:avLst/>
          </a:prstGeom>
          <a:ln>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709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486" y="914400"/>
            <a:ext cx="7928876" cy="967957"/>
          </a:xfrm>
          <a:prstGeom prst="rect">
            <a:avLst/>
          </a:prstGeom>
          <a:ln w="12700">
            <a:noFill/>
          </a:ln>
        </p:spPr>
        <p:txBody>
          <a:bodyPr wrap="square">
            <a:spAutoFit/>
          </a:bodyPr>
          <a:lstStyle/>
          <a:p>
            <a:pPr marR="0" lvl="0">
              <a:lnSpc>
                <a:spcPct val="150000"/>
              </a:lnSpc>
              <a:spcBef>
                <a:spcPts val="0"/>
              </a:spcBef>
              <a:spcAft>
                <a:spcPts val="0"/>
              </a:spcAft>
            </a:pPr>
            <a:r>
              <a:rPr lang="en-GB" sz="2000" dirty="0">
                <a:solidFill>
                  <a:srgbClr val="C00000"/>
                </a:solidFill>
                <a:ea typeface="Times New Roman" panose="02020603050405020304" pitchFamily="18" charset="0"/>
              </a:rPr>
              <a:t>Use the Making Thinking Visible strategy to create a colour-symbol-image poster on Catholic Social teaching.</a:t>
            </a:r>
            <a:endParaRPr lang="en-US" sz="2000" dirty="0">
              <a:solidFill>
                <a:srgbClr val="C00000"/>
              </a:solidFill>
              <a:ea typeface="Times New Roman" panose="02020603050405020304" pitchFamily="18" charset="0"/>
            </a:endParaRPr>
          </a:p>
        </p:txBody>
      </p:sp>
      <p:pic>
        <p:nvPicPr>
          <p:cNvPr id="1026" name="Picture 1" descr="Image result for colour symbol image"/>
          <p:cNvPicPr>
            <a:picLocks noChangeAspect="1" noChangeArrowheads="1"/>
          </p:cNvPicPr>
          <p:nvPr/>
        </p:nvPicPr>
        <p:blipFill>
          <a:blip r:embed="rId2">
            <a:extLst>
              <a:ext uri="{28A0092B-C50C-407E-A947-70E740481C1C}">
                <a14:useLocalDpi xmlns:a14="http://schemas.microsoft.com/office/drawing/2010/main" val="0"/>
              </a:ext>
            </a:extLst>
          </a:blip>
          <a:srcRect b="39999"/>
          <a:stretch>
            <a:fillRect/>
          </a:stretch>
        </p:blipFill>
        <p:spPr bwMode="auto">
          <a:xfrm>
            <a:off x="292486" y="2125362"/>
            <a:ext cx="7912132" cy="4102245"/>
          </a:xfrm>
          <a:prstGeom prst="rect">
            <a:avLst/>
          </a:prstGeom>
          <a:noFill/>
          <a:ln w="1270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22493" y="978012"/>
            <a:ext cx="3072713" cy="5383974"/>
          </a:xfrm>
          <a:prstGeom prst="rect">
            <a:avLst/>
          </a:prstGeom>
          <a:noFill/>
          <a:ln w="12700">
            <a:noFill/>
          </a:ln>
        </p:spPr>
        <p:txBody>
          <a:bodyPr wrap="square" rtlCol="0">
            <a:spAutoFit/>
          </a:bodyPr>
          <a:lstStyle/>
          <a:p>
            <a:pPr>
              <a:lnSpc>
                <a:spcPct val="150000"/>
              </a:lnSpc>
            </a:pPr>
            <a:r>
              <a:rPr lang="en-GB" sz="165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Principles of Catholic Social Teaching</a:t>
            </a:r>
            <a:endParaRPr lang="en-GB" sz="1650" u="sng"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GB"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Dignity of the human person</a:t>
            </a:r>
            <a:endPar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Call to Family, Community, and Participation</a:t>
            </a:r>
          </a:p>
          <a:p>
            <a:pPr marL="342900" indent="-342900">
              <a:lnSpc>
                <a:spcPct val="150000"/>
              </a:lnSpc>
              <a:buFont typeface="Arial" panose="020B0604020202020204" pitchFamily="34" charset="0"/>
              <a:buChar char="•"/>
            </a:pP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Solidarity</a:t>
            </a:r>
          </a:p>
          <a:p>
            <a:pPr marL="342900" indent="-342900">
              <a:lnSpc>
                <a:spcPct val="150000"/>
              </a:lnSpc>
              <a:buFont typeface="Arial" panose="020B0604020202020204" pitchFamily="34" charset="0"/>
              <a:buChar char="•"/>
            </a:pP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Common Good</a:t>
            </a:r>
          </a:p>
          <a:p>
            <a:pPr marL="342900" indent="-342900">
              <a:lnSpc>
                <a:spcPct val="150000"/>
              </a:lnSpc>
              <a:buFont typeface="Arial" panose="020B0604020202020204" pitchFamily="34" charset="0"/>
              <a:buChar char="•"/>
            </a:pP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Option for the Poor and Vulnerable</a:t>
            </a:r>
          </a:p>
          <a:p>
            <a:pPr marL="342900" indent="-342900">
              <a:lnSpc>
                <a:spcPct val="150000"/>
              </a:lnSpc>
              <a:buFont typeface="Arial" panose="020B0604020202020204" pitchFamily="34" charset="0"/>
              <a:buChar char="•"/>
            </a:pP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Care for God’s Creation </a:t>
            </a:r>
          </a:p>
          <a:p>
            <a:pPr marL="342900" indent="-342900">
              <a:lnSpc>
                <a:spcPct val="150000"/>
              </a:lnSpc>
              <a:buFont typeface="Arial" panose="020B0604020202020204" pitchFamily="34" charset="0"/>
              <a:buChar char="•"/>
            </a:pPr>
            <a:r>
              <a:rPr lang="en-US" sz="1650" dirty="0">
                <a:solidFill>
                  <a:srgbClr val="C00000"/>
                </a:solidFill>
                <a:latin typeface="Open Sans" panose="020B0606030504020204" pitchFamily="34" charset="0"/>
                <a:ea typeface="Open Sans" panose="020B0606030504020204" pitchFamily="34" charset="0"/>
                <a:cs typeface="Open Sans" panose="020B0606030504020204" pitchFamily="34" charset="0"/>
              </a:rPr>
              <a:t>The Dignity of Work and the Rights of Workers </a:t>
            </a:r>
          </a:p>
        </p:txBody>
      </p:sp>
      <p:sp>
        <p:nvSpPr>
          <p:cNvPr id="5" name="Title 1">
            <a:extLst>
              <a:ext uri="{FF2B5EF4-FFF2-40B4-BE49-F238E27FC236}">
                <a16:creationId xmlns:a16="http://schemas.microsoft.com/office/drawing/2014/main" id="{2C83E91D-EA30-434E-9997-DF5B2F247266}"/>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242835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411" y="4305300"/>
            <a:ext cx="11557178" cy="2286000"/>
          </a:xfrm>
          <a:ln w="12700">
            <a:noFill/>
          </a:ln>
        </p:spPr>
        <p:txBody>
          <a:bodyPr>
            <a:normAutofit lnSpcReduction="10000"/>
          </a:bodyPr>
          <a:lstStyle/>
          <a:p>
            <a:pPr marL="0" indent="0">
              <a:lnSpc>
                <a:spcPct val="15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Catholic Social Teaching is based on the belief that God has a plan for creation, a plan to build His kingdom of peace, love and justice. It holds that God has a special place in this story for each of us, whoever we are. Our part in this plan isn’t just limited to things ‘spiritual,’ or things we might do on Sundays, but that it involves every aspect of our lives, from the things we pray about, to how we live as responsible global citizens.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8E5BC4AF-67C0-4CA2-B31D-9976BBBA42D2}"/>
              </a:ext>
            </a:extLst>
          </p:cNvPr>
          <p:cNvGrpSpPr/>
          <p:nvPr/>
        </p:nvGrpSpPr>
        <p:grpSpPr>
          <a:xfrm>
            <a:off x="1659779" y="1216698"/>
            <a:ext cx="8872441" cy="2999702"/>
            <a:chOff x="428368" y="1216699"/>
            <a:chExt cx="8872441" cy="2999702"/>
          </a:xfrm>
          <a:effectLst>
            <a:outerShdw blurRad="50800" dist="38100" dir="2700000" algn="tl" rotWithShape="0">
              <a:prstClr val="black">
                <a:alpha val="40000"/>
              </a:prstClr>
            </a:outerShdw>
          </a:effectLst>
        </p:grpSpPr>
        <p:pic>
          <p:nvPicPr>
            <p:cNvPr id="2050" name="Picture 2" descr="Image result for catholic social 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68" y="1216699"/>
              <a:ext cx="5323701" cy="2999701"/>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pic>
          <p:nvPicPr>
            <p:cNvPr id="5" name="Picture 4" descr="Image result for catholic social 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6699"/>
              <a:ext cx="3204809" cy="2999702"/>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grpSp>
      <p:sp>
        <p:nvSpPr>
          <p:cNvPr id="6" name="Title 1">
            <a:extLst>
              <a:ext uri="{FF2B5EF4-FFF2-40B4-BE49-F238E27FC236}">
                <a16:creationId xmlns:a16="http://schemas.microsoft.com/office/drawing/2014/main" id="{F9C13B93-19FF-41E5-8E6F-B4B69E179BF8}"/>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416637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83" y="1112263"/>
            <a:ext cx="7133968" cy="5544338"/>
          </a:xfrm>
          <a:prstGeom prst="rect">
            <a:avLst/>
          </a:prstGeom>
          <a:noFill/>
          <a:ln w="12700">
            <a:noFill/>
          </a:ln>
        </p:spPr>
        <p:txBody>
          <a:bodyPr wrap="square" rtlCol="0">
            <a:spAutoFit/>
          </a:bodyPr>
          <a:lstStyle/>
          <a:p>
            <a:pPr>
              <a:lnSpc>
                <a:spcPct val="150000"/>
              </a:lnSpc>
            </a:pPr>
            <a:r>
              <a:rPr lang="en-GB" sz="1700" dirty="0">
                <a:latin typeface="Open Sans" panose="020B0606030504020204" pitchFamily="34" charset="0"/>
                <a:ea typeface="Open Sans" panose="020B0606030504020204" pitchFamily="34" charset="0"/>
                <a:cs typeface="Open Sans" panose="020B0606030504020204" pitchFamily="34" charset="0"/>
              </a:rPr>
              <a:t>Catholic Social Teaching touches upon many different aspects of life, from the family to international development, how we think of those who are homeless to how we care for the environment, and from how we shop and consume to the rights of workers and the dignity of work. All the different areas that Catholic Social Teaching touches upon have developed from practical reflection on the realities of modern life in the light of the principles and themes of Catholic Social Teaching.</a:t>
            </a:r>
          </a:p>
          <a:p>
            <a:pPr>
              <a:lnSpc>
                <a:spcPct val="150000"/>
              </a:lnSpc>
            </a:pPr>
            <a:endParaRPr lang="en-GB" sz="17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1700" i="1" dirty="0">
                <a:latin typeface="Open Sans" panose="020B0606030504020204" pitchFamily="34" charset="0"/>
                <a:ea typeface="Open Sans" panose="020B0606030504020204" pitchFamily="34" charset="0"/>
                <a:cs typeface="Open Sans" panose="020B0606030504020204" pitchFamily="34" charset="0"/>
              </a:rPr>
              <a:t>“Whenever our interior life becomes caught up in its own interests and concerns, there is no longer room for others, no place for the poor. God’s voice is no longer heard, the quiet joy of his love is no longer felt, and the desire to do good fades.”</a:t>
            </a:r>
            <a:r>
              <a:rPr lang="en-GB" sz="1700" dirty="0">
                <a:latin typeface="Open Sans" panose="020B0606030504020204" pitchFamily="34" charset="0"/>
                <a:ea typeface="Open Sans" panose="020B0606030504020204" pitchFamily="34" charset="0"/>
                <a:cs typeface="Open Sans" panose="020B0606030504020204" pitchFamily="34" charset="0"/>
              </a:rPr>
              <a:t> </a:t>
            </a:r>
          </a:p>
          <a:p>
            <a:pPr algn="r">
              <a:lnSpc>
                <a:spcPct val="150000"/>
              </a:lnSpc>
            </a:pPr>
            <a:r>
              <a:rPr lang="en-GB" sz="17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Pope Francis, </a:t>
            </a:r>
            <a:r>
              <a:rPr lang="en-GB" sz="1700" b="1" i="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Evangelii</a:t>
            </a:r>
            <a:r>
              <a:rPr lang="en-GB" sz="17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 Gaudium</a:t>
            </a:r>
            <a:endParaRPr lang="en-US" sz="1700" b="1" i="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2" name="Picture 8" descr="Image result for catholic social 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200" y="1117738"/>
            <a:ext cx="3978188" cy="553886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6EB173C-DEFA-463E-9EBD-788963AF11BB}"/>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60897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5777" y="1194141"/>
            <a:ext cx="7958667" cy="547724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150000"/>
              </a:lnSpc>
              <a:spcBef>
                <a:spcPct val="0"/>
              </a:spcBef>
              <a:spcAft>
                <a:spcPts val="800"/>
              </a:spcAft>
              <a:buClrTx/>
              <a:buSzTx/>
              <a:tabLst/>
            </a:pPr>
            <a:r>
              <a:rPr kumimoji="0" lang="en-US" altLang="en-US" sz="2000" b="1" i="0"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Task A</a:t>
            </a:r>
          </a:p>
          <a:p>
            <a:pPr marL="285750" marR="0" lvl="0" indent="-285750" defTabSz="914400" rtl="0" eaLnBrk="0" fontAlgn="base" latinLnBrk="0" hangingPunct="0">
              <a:lnSpc>
                <a:spcPct val="150000"/>
              </a:lnSpc>
              <a:spcBef>
                <a:spcPct val="0"/>
              </a:spcBef>
              <a:spcAft>
                <a:spcPts val="800"/>
              </a:spcAft>
              <a:buClrTx/>
              <a:buSzTx/>
              <a:buFont typeface="Arial" panose="020B0604020202020204" pitchFamily="34" charset="0"/>
              <a:buChar char="•"/>
              <a:tabLst/>
            </a:pPr>
            <a:r>
              <a:rPr kumimoji="0" lang="en-US" altLang="en-US" sz="16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Catholic Social Teaching is based on what belief?</a:t>
            </a:r>
          </a:p>
          <a:p>
            <a:pPr marL="285750" marR="0" lvl="0" indent="-285750" defTabSz="914400" rtl="0" eaLnBrk="0" fontAlgn="base" latinLnBrk="0" hangingPunct="0">
              <a:lnSpc>
                <a:spcPct val="150000"/>
              </a:lnSpc>
              <a:spcBef>
                <a:spcPct val="0"/>
              </a:spcBef>
              <a:spcAft>
                <a:spcPts val="800"/>
              </a:spcAft>
              <a:buClrTx/>
              <a:buSzTx/>
              <a:buFont typeface="Arial" panose="020B0604020202020204" pitchFamily="34" charset="0"/>
              <a:buChar char="•"/>
              <a:tabLst/>
            </a:pPr>
            <a:r>
              <a:rPr kumimoji="0" lang="en-US" altLang="en-US" sz="16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What area of Catholic Social teaching do you think is the most important issue in Scotland, at the moment, and why?</a:t>
            </a:r>
          </a:p>
          <a:p>
            <a:pPr marL="285750" marR="0" lvl="0" indent="-285750" defTabSz="914400" rtl="0" eaLnBrk="0" fontAlgn="base" latinLnBrk="0" hangingPunct="0">
              <a:lnSpc>
                <a:spcPct val="150000"/>
              </a:lnSpc>
              <a:spcBef>
                <a:spcPct val="0"/>
              </a:spcBef>
              <a:spcAft>
                <a:spcPts val="800"/>
              </a:spcAft>
              <a:buClrTx/>
              <a:buSzTx/>
              <a:buFont typeface="Arial" panose="020B0604020202020204" pitchFamily="34" charset="0"/>
              <a:buChar char="•"/>
              <a:tabLst/>
            </a:pPr>
            <a:r>
              <a:rPr kumimoji="0" lang="en-US" altLang="en-US" sz="16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Do you think that we have a responsibility to help those who are homeless? Explain.</a:t>
            </a: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Do you think that we have a responsibility to care for the environment? Explain.</a:t>
            </a: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Do you think that people have a right to be treated in a certain way by their employers? Explain</a:t>
            </a: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Do you agree with Pope Francis that if a person starts to care only about themselves then the ‘desire to do good fades’?</a:t>
            </a: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Imagine that you could achieve the 17 goals on poverty. List them in order of importance i.e. would you ensure clean water before affordable energy?  </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6" name="Title 1">
            <a:extLst>
              <a:ext uri="{FF2B5EF4-FFF2-40B4-BE49-F238E27FC236}">
                <a16:creationId xmlns:a16="http://schemas.microsoft.com/office/drawing/2014/main" id="{EF60BA99-0910-40BC-A3B5-756B651E86E9}"/>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pic>
        <p:nvPicPr>
          <p:cNvPr id="8" name="Picture 7" descr="Graphical user interface, application&#10;&#10;Description automatically generated">
            <a:extLst>
              <a:ext uri="{FF2B5EF4-FFF2-40B4-BE49-F238E27FC236}">
                <a16:creationId xmlns:a16="http://schemas.microsoft.com/office/drawing/2014/main" id="{1D708921-DCEF-4111-8679-8B70391FB16E}"/>
              </a:ext>
            </a:extLst>
          </p:cNvPr>
          <p:cNvPicPr>
            <a:picLocks noChangeAspect="1"/>
          </p:cNvPicPr>
          <p:nvPr/>
        </p:nvPicPr>
        <p:blipFill rotWithShape="1">
          <a:blip r:embed="rId2">
            <a:extLst>
              <a:ext uri="{28A0092B-C50C-407E-A947-70E740481C1C}">
                <a14:useLocalDpi xmlns:a14="http://schemas.microsoft.com/office/drawing/2010/main" val="0"/>
              </a:ext>
            </a:extLst>
          </a:blip>
          <a:srcRect t="5192" r="50644" b="6381"/>
          <a:stretch/>
        </p:blipFill>
        <p:spPr>
          <a:xfrm>
            <a:off x="8184444" y="1194141"/>
            <a:ext cx="2285113" cy="2542481"/>
          </a:xfrm>
          <a:prstGeom prst="rect">
            <a:avLst/>
          </a:prstGeom>
          <a:ln>
            <a:solidFill>
              <a:srgbClr val="C00000"/>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4FE6F3C-59F4-42EC-8B3A-3FB593D3672F}"/>
              </a:ext>
            </a:extLst>
          </p:cNvPr>
          <p:cNvPicPr>
            <a:picLocks noChangeAspect="1"/>
          </p:cNvPicPr>
          <p:nvPr/>
        </p:nvPicPr>
        <p:blipFill rotWithShape="1">
          <a:blip r:embed="rId2">
            <a:extLst>
              <a:ext uri="{28A0092B-C50C-407E-A947-70E740481C1C}">
                <a14:useLocalDpi xmlns:a14="http://schemas.microsoft.com/office/drawing/2010/main" val="0"/>
              </a:ext>
            </a:extLst>
          </a:blip>
          <a:srcRect l="50864" t="4119" r="1" b="5943"/>
          <a:stretch/>
        </p:blipFill>
        <p:spPr>
          <a:xfrm>
            <a:off x="9327000" y="3905230"/>
            <a:ext cx="2285113" cy="2597550"/>
          </a:xfrm>
          <a:prstGeom prst="rect">
            <a:avLst/>
          </a:prstGeom>
          <a:ln>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84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l="1050" t="19022" r="51801" b="37245"/>
          <a:stretch>
            <a:fillRect/>
          </a:stretch>
        </p:blipFill>
        <p:spPr bwMode="auto">
          <a:xfrm>
            <a:off x="267413" y="1357796"/>
            <a:ext cx="8885452" cy="5165468"/>
          </a:xfrm>
          <a:prstGeom prst="rect">
            <a:avLst/>
          </a:prstGeom>
          <a:noFill/>
          <a:ln w="19050">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64243" y="1662983"/>
            <a:ext cx="2586681" cy="4555093"/>
          </a:xfrm>
          <a:prstGeom prst="rect">
            <a:avLst/>
          </a:prstGeom>
          <a:noFill/>
          <a:ln w="12700">
            <a:noFill/>
          </a:ln>
        </p:spPr>
        <p:txBody>
          <a:bodyPr wrap="square" rtlCol="0">
            <a:spAutoFit/>
          </a:bodyPr>
          <a:lstStyle/>
          <a:p>
            <a:pPr>
              <a:lnSpc>
                <a:spcPct val="150000"/>
              </a:lnSpc>
            </a:pPr>
            <a:r>
              <a:rPr kumimoji="0" lang="en-US" altLang="en-US" sz="2000" b="0"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Use the data from the Scottish Government to create a table showing how poverty affects different people within Scottish society.</a:t>
            </a:r>
          </a:p>
          <a:p>
            <a:endPar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B54E2E80-3BC5-4946-BAE1-AD6BEDBB2B79}"/>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363104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629" y="1245995"/>
            <a:ext cx="5936735" cy="5138328"/>
          </a:xfrm>
          <a:ln w="12700">
            <a:noFill/>
          </a:ln>
        </p:spPr>
        <p:txBody>
          <a:bodyPr>
            <a:noAutofit/>
          </a:bodyPr>
          <a:lstStyle/>
          <a:p>
            <a:pPr marL="0" indent="0" fontAlgn="base">
              <a:lnSpc>
                <a:spcPct val="170000"/>
              </a:lnSpc>
              <a:buNone/>
            </a:pPr>
            <a:r>
              <a:rPr lang="en-GB" sz="1600" dirty="0">
                <a:latin typeface="Open Sans" panose="020B0606030504020204" pitchFamily="34" charset="0"/>
                <a:ea typeface="Open Sans" panose="020B0606030504020204" pitchFamily="34" charset="0"/>
                <a:cs typeface="Open Sans" panose="020B0606030504020204" pitchFamily="34" charset="0"/>
              </a:rPr>
              <a:t>Jesus reveals three important truths about the nature of God to us: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70000"/>
              </a:lnSpc>
            </a:pPr>
            <a:r>
              <a:rPr lang="en-GB" sz="1600" dirty="0">
                <a:latin typeface="Open Sans" panose="020B0606030504020204" pitchFamily="34" charset="0"/>
                <a:ea typeface="Open Sans" panose="020B0606030504020204" pitchFamily="34" charset="0"/>
                <a:cs typeface="Open Sans" panose="020B0606030504020204" pitchFamily="34" charset="0"/>
              </a:rPr>
              <a:t>Jesus reveals that God loves all people.</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70000"/>
              </a:lnSpc>
            </a:pPr>
            <a:r>
              <a:rPr lang="en-GB" sz="1600" dirty="0">
                <a:latin typeface="Open Sans" panose="020B0606030504020204" pitchFamily="34" charset="0"/>
                <a:ea typeface="Open Sans" panose="020B0606030504020204" pitchFamily="34" charset="0"/>
                <a:cs typeface="Open Sans" panose="020B0606030504020204" pitchFamily="34" charset="0"/>
              </a:rPr>
              <a:t>Jesus reveals that God forgives His people and offers them mercy and compassion.</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70000"/>
              </a:lnSpc>
            </a:pPr>
            <a:r>
              <a:rPr lang="en-GB" sz="1600" dirty="0">
                <a:latin typeface="Open Sans" panose="020B0606030504020204" pitchFamily="34" charset="0"/>
                <a:ea typeface="Open Sans" panose="020B0606030504020204" pitchFamily="34" charset="0"/>
                <a:cs typeface="Open Sans" panose="020B0606030504020204" pitchFamily="34" charset="0"/>
              </a:rPr>
              <a:t>Jesus reveals that God is on the side of the poor and vulnerable.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70000"/>
              </a:lnSpc>
              <a:buNone/>
            </a:pPr>
            <a:r>
              <a:rPr lang="en-GB" sz="1600" i="1" dirty="0">
                <a:latin typeface="Open Sans" panose="020B0606030504020204" pitchFamily="34" charset="0"/>
                <a:ea typeface="Open Sans" panose="020B0606030504020204" pitchFamily="34" charset="0"/>
                <a:cs typeface="Open Sans" panose="020B0606030504020204" pitchFamily="34" charset="0"/>
              </a:rPr>
              <a:t>When there is a question of protecting the rights of individuals, the poor and helpless have a claim to special consideration. The rich population has many ways of protecting themselves and stands less in need of help.         </a:t>
            </a:r>
            <a:r>
              <a:rPr lang="en-GB" sz="16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Rerum Novarum</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Paragraph 29</a:t>
            </a:r>
            <a:endParaRPr lang="en-US" sz="1600" b="1"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079" name="Picture 7" descr="Image result for Christ with the p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041" y="1354876"/>
            <a:ext cx="4779613" cy="3558768"/>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72106" y="5130967"/>
            <a:ext cx="4983982" cy="1253356"/>
          </a:xfrm>
          <a:prstGeom prst="rect">
            <a:avLst/>
          </a:prstGeom>
          <a:noFill/>
          <a:ln w="12700">
            <a:noFill/>
          </a:ln>
        </p:spPr>
        <p:txBody>
          <a:bodyPr wrap="square" rtlCol="0">
            <a:spAutoFit/>
          </a:bodyPr>
          <a:lstStyle/>
          <a:p>
            <a:pPr algn="ctr">
              <a:lnSpc>
                <a:spcPct val="150000"/>
              </a:lnSpc>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Task: See-Think-Wonder</a:t>
            </a:r>
          </a:p>
          <a:p>
            <a:pPr>
              <a:lnSpc>
                <a:spcPct val="150000"/>
              </a:lnSpc>
            </a:pPr>
            <a:r>
              <a:rPr lang="en-US"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Write down one thing you see, one thing you think and one thing you wonder about the above image. </a:t>
            </a:r>
          </a:p>
        </p:txBody>
      </p:sp>
      <p:sp>
        <p:nvSpPr>
          <p:cNvPr id="5" name="Title 1">
            <a:extLst>
              <a:ext uri="{FF2B5EF4-FFF2-40B4-BE49-F238E27FC236}">
                <a16:creationId xmlns:a16="http://schemas.microsoft.com/office/drawing/2014/main" id="{D009F129-D8D1-4BE3-BB53-7F3F9067CEA3}"/>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349589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58" y="1388120"/>
            <a:ext cx="4090562" cy="4771517"/>
          </a:xfrm>
          <a:ln w="12700">
            <a:noFill/>
          </a:ln>
        </p:spPr>
        <p:txBody>
          <a:bodyPr>
            <a:normAutofit/>
          </a:bodyPr>
          <a:lstStyle/>
          <a:p>
            <a:pPr marL="0" indent="0">
              <a:lnSpc>
                <a:spcPct val="15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Oscar Romero was born on August 15, 1917, in Ciudad Barrios, a small mountain village in the country of El Salvador in South America. Oscar’s father was a postman and Oscar himself became an apprentice joiner at the age of 13. Later, however, he trained to be a priest and was ordained in 1942.</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170" name="Picture 2" descr="Image result for Oscar Romero with the p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728" y="1430922"/>
            <a:ext cx="7259037" cy="4685915"/>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71C06EA-4144-43A5-AD5F-7EDED596FEC5}"/>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389986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972" y="1135464"/>
            <a:ext cx="11279660" cy="5331238"/>
          </a:xfrm>
          <a:ln w="12700">
            <a:noFill/>
          </a:ln>
        </p:spPr>
        <p:txBody>
          <a:bodyPr>
            <a:noAutofit/>
          </a:bodyPr>
          <a:lstStyle/>
          <a:p>
            <a:pPr marL="0" indent="0">
              <a:lnSpc>
                <a:spcPct val="17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At that time, El Salvador was suffering from serious injustices. Most of the country’s wealth was owned by a few very rich families. They lived in big houses on huge estates and employed many servants. Nearby, the poor lived in houses made of cardboard and corrugated iron with neither running water nor electricity. The country was ruled by a military dictatorship and the rulers were supported by the wealthy families. </a:t>
            </a:r>
          </a:p>
          <a:p>
            <a:pPr marL="0" indent="0">
              <a:lnSpc>
                <a:spcPct val="170000"/>
              </a:lnSpc>
              <a:buNone/>
            </a:pPr>
            <a:r>
              <a:rPr lang="en-GB" sz="2000" dirty="0">
                <a:latin typeface="Open Sans" panose="020B0606030504020204" pitchFamily="34" charset="0"/>
                <a:ea typeface="Open Sans" panose="020B0606030504020204" pitchFamily="34" charset="0"/>
                <a:cs typeface="Open Sans" panose="020B0606030504020204" pitchFamily="34" charset="0"/>
              </a:rPr>
              <a:t>Whenever there was an attempt to improve the conditions of the poor, it was put down by force. After working in a parish, Oscar Romero became secretary to the bishop, and then in 1977 became Archbishop of San Salvador, the capital city. At first, he appeared to be a shy, quiet, timid person. Soon, however, his image was to change, and he became someone who was deeply involved in the fight for justice for the poor.</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7767610C-69D3-4D0E-ACA2-B0356F1870F7}"/>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255273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179" y="1095022"/>
            <a:ext cx="7924800" cy="5561151"/>
          </a:xfrm>
          <a:ln w="12700">
            <a:noFill/>
          </a:ln>
        </p:spPr>
        <p:txBody>
          <a:bodyPr>
            <a:normAutofit/>
          </a:bodyPr>
          <a:lstStyle/>
          <a:p>
            <a:pPr marL="0" indent="0">
              <a:lnSpc>
                <a:spcPct val="160000"/>
              </a:lnSpc>
              <a:buNone/>
            </a:pPr>
            <a:r>
              <a:rPr lang="en-GB" sz="1600" dirty="0">
                <a:latin typeface="Open Sans" panose="020B0606030504020204" pitchFamily="34" charset="0"/>
                <a:ea typeface="Open Sans" panose="020B0606030504020204" pitchFamily="34" charset="0"/>
                <a:cs typeface="Open Sans" panose="020B0606030504020204" pitchFamily="34" charset="0"/>
              </a:rPr>
              <a:t>At that time, many ordinary priests were sympathetic to the poor and because of this they were murdered, tortured and persecuted by the authorities. Fr </a:t>
            </a:r>
            <a:r>
              <a:rPr lang="en-GB" sz="1600" dirty="0" err="1">
                <a:latin typeface="Open Sans" panose="020B0606030504020204" pitchFamily="34" charset="0"/>
                <a:ea typeface="Open Sans" panose="020B0606030504020204" pitchFamily="34" charset="0"/>
                <a:cs typeface="Open Sans" panose="020B0606030504020204" pitchFamily="34" charset="0"/>
              </a:rPr>
              <a:t>Rutilia</a:t>
            </a:r>
            <a:r>
              <a:rPr lang="en-GB" sz="1600" dirty="0">
                <a:latin typeface="Open Sans" panose="020B0606030504020204" pitchFamily="34" charset="0"/>
                <a:ea typeface="Open Sans" panose="020B0606030504020204" pitchFamily="34" charset="0"/>
                <a:cs typeface="Open Sans" panose="020B0606030504020204" pitchFamily="34" charset="0"/>
              </a:rPr>
              <a:t> Grande, a close friend of Archbishop Romero, was shot along with an old man and a boy while travelling to the village of El </a:t>
            </a:r>
            <a:r>
              <a:rPr lang="en-GB" sz="1600" dirty="0" err="1">
                <a:latin typeface="Open Sans" panose="020B0606030504020204" pitchFamily="34" charset="0"/>
                <a:ea typeface="Open Sans" panose="020B0606030504020204" pitchFamily="34" charset="0"/>
                <a:cs typeface="Open Sans" panose="020B0606030504020204" pitchFamily="34" charset="0"/>
              </a:rPr>
              <a:t>Paisnal</a:t>
            </a:r>
            <a:r>
              <a:rPr lang="en-GB" sz="1600" dirty="0">
                <a:latin typeface="Open Sans" panose="020B0606030504020204" pitchFamily="34" charset="0"/>
                <a:ea typeface="Open Sans" panose="020B0606030504020204" pitchFamily="34" charset="0"/>
                <a:cs typeface="Open Sans" panose="020B0606030504020204" pitchFamily="34" charset="0"/>
              </a:rPr>
              <a:t> to celebrate Mass. </a:t>
            </a:r>
          </a:p>
          <a:p>
            <a:pPr marL="0" indent="0">
              <a:lnSpc>
                <a:spcPct val="160000"/>
              </a:lnSpc>
              <a:buNone/>
            </a:pPr>
            <a:r>
              <a:rPr lang="en-GB" sz="1600" dirty="0">
                <a:latin typeface="Open Sans" panose="020B0606030504020204" pitchFamily="34" charset="0"/>
                <a:ea typeface="Open Sans" panose="020B0606030504020204" pitchFamily="34" charset="0"/>
                <a:cs typeface="Open Sans" panose="020B0606030504020204" pitchFamily="34" charset="0"/>
              </a:rPr>
              <a:t>This incident made a deep impression on Bishop Romero… He demanded explanations from the government for these events. He encouraged public demonstrations and opened his official residence to refugees and the hunted. He allowed a radio station to be set up in his office which broadcast details of the government’s injustice. </a:t>
            </a:r>
          </a:p>
          <a:p>
            <a:pPr marL="0" indent="0">
              <a:lnSpc>
                <a:spcPct val="160000"/>
              </a:lnSpc>
              <a:buNone/>
            </a:pPr>
            <a:r>
              <a:rPr lang="en-GB" sz="1600" dirty="0">
                <a:latin typeface="Open Sans" panose="020B0606030504020204" pitchFamily="34" charset="0"/>
                <a:ea typeface="Open Sans" panose="020B0606030504020204" pitchFamily="34" charset="0"/>
                <a:cs typeface="Open Sans" panose="020B0606030504020204" pitchFamily="34" charset="0"/>
              </a:rPr>
              <a:t>Every Sunday during Mass, which was also broadcast live, Archbishop Romero preached about the rights of the poor. However, he always urged people to protest peacefully, saying: “Only evil profits by murder.” Because of these words and actions 100 British MPs nominated him for the Nobel Peace Prize.</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60000"/>
              </a:lnSpc>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146" name="Picture 2" descr="Image result for bishop romero"/>
          <p:cNvPicPr>
            <a:picLocks noChangeAspect="1" noChangeArrowheads="1"/>
          </p:cNvPicPr>
          <p:nvPr/>
        </p:nvPicPr>
        <p:blipFill rotWithShape="1">
          <a:blip r:embed="rId2">
            <a:extLst>
              <a:ext uri="{28A0092B-C50C-407E-A947-70E740481C1C}">
                <a14:useLocalDpi xmlns:a14="http://schemas.microsoft.com/office/drawing/2010/main" val="0"/>
              </a:ext>
            </a:extLst>
          </a:blip>
          <a:srcRect l="4542"/>
          <a:stretch/>
        </p:blipFill>
        <p:spPr bwMode="auto">
          <a:xfrm>
            <a:off x="8490857" y="2053450"/>
            <a:ext cx="3229082" cy="3382709"/>
          </a:xfrm>
          <a:prstGeom prst="rect">
            <a:avLst/>
          </a:prstGeom>
          <a:noFill/>
          <a:ln w="12700">
            <a:solidFill>
              <a:srgbClr val="C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3118DFD-471D-4980-B4CB-1D399443F1C9}"/>
              </a:ext>
            </a:extLst>
          </p:cNvPr>
          <p:cNvSpPr txBox="1">
            <a:spLocks/>
          </p:cNvSpPr>
          <p:nvPr/>
        </p:nvSpPr>
        <p:spPr>
          <a:xfrm>
            <a:off x="0" y="1"/>
            <a:ext cx="12192000" cy="91439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Missio and Social Justice</a:t>
            </a:r>
          </a:p>
        </p:txBody>
      </p:sp>
    </p:spTree>
    <p:extLst>
      <p:ext uri="{BB962C8B-B14F-4D97-AF65-F5344CB8AC3E}">
        <p14:creationId xmlns:p14="http://schemas.microsoft.com/office/powerpoint/2010/main" val="161329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2298</Words>
  <Application>Microsoft Office PowerPoint</Application>
  <PresentationFormat>Widescreen</PresentationFormat>
  <Paragraphs>99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Gerard Gough</cp:lastModifiedBy>
  <cp:revision>17</cp:revision>
  <dcterms:created xsi:type="dcterms:W3CDTF">2019-02-08T13:49:35Z</dcterms:created>
  <dcterms:modified xsi:type="dcterms:W3CDTF">2023-11-16T10:31:55Z</dcterms:modified>
</cp:coreProperties>
</file>